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6" r:id="rId3"/>
    <p:sldId id="259" r:id="rId5"/>
    <p:sldId id="877" r:id="rId6"/>
    <p:sldId id="879" r:id="rId7"/>
    <p:sldId id="880" r:id="rId8"/>
    <p:sldId id="885" r:id="rId9"/>
    <p:sldId id="886" r:id="rId10"/>
    <p:sldId id="881" r:id="rId11"/>
    <p:sldId id="882" r:id="rId12"/>
    <p:sldId id="883" r:id="rId13"/>
    <p:sldId id="899" r:id="rId14"/>
    <p:sldId id="892" r:id="rId15"/>
    <p:sldId id="894" r:id="rId16"/>
    <p:sldId id="895" r:id="rId17"/>
    <p:sldId id="896" r:id="rId18"/>
    <p:sldId id="893" r:id="rId19"/>
    <p:sldId id="333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F81BD"/>
    <a:srgbClr val="7AD935"/>
    <a:srgbClr val="FF0000"/>
    <a:srgbClr val="FF3399"/>
    <a:srgbClr val="ECEC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2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908" y="96"/>
      </p:cViewPr>
      <p:guideLst>
        <p:guide orient="horz" pos="2268"/>
        <p:guide pos="28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0CE19-1FED-4254-8B2B-2B6CC4BAA6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5F780-E660-4612-A32D-7B672C4839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5F780-E660-4612-A32D-7B672C4839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SimSun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7504" y="287337"/>
            <a:ext cx="8229600" cy="46606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665" b="1" i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第一部分  点击此处输入您的标题</a:t>
            </a:r>
            <a:endParaRPr lang="zh-CN" altLang="en-US" dirty="0"/>
          </a:p>
        </p:txBody>
      </p:sp>
      <p:sp>
        <p:nvSpPr>
          <p:cNvPr id="6" name="矩形 5"/>
          <p:cNvSpPr/>
          <p:nvPr userDrawn="1"/>
        </p:nvSpPr>
        <p:spPr>
          <a:xfrm>
            <a:off x="1352" y="884717"/>
            <a:ext cx="9142649" cy="1440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352" y="884717"/>
            <a:ext cx="1399930" cy="144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>
    <p:wipe dir="d"/>
  </p:transition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椭圆 46"/>
          <p:cNvSpPr/>
          <p:nvPr/>
        </p:nvSpPr>
        <p:spPr>
          <a:xfrm>
            <a:off x="4470101" y="4301758"/>
            <a:ext cx="747268" cy="53978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Microsoft YaHei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738880" y="4301758"/>
            <a:ext cx="726130" cy="60713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Microsoft YaHei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942886" y="3970949"/>
            <a:ext cx="539952" cy="94825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black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852192" y="4604086"/>
            <a:ext cx="217043" cy="2893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black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sp>
        <p:nvSpPr>
          <p:cNvPr id="2" name="TextBox 99"/>
          <p:cNvSpPr txBox="1"/>
          <p:nvPr/>
        </p:nvSpPr>
        <p:spPr>
          <a:xfrm>
            <a:off x="1017923" y="2471350"/>
            <a:ext cx="71088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en-US" sz="4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YL</a:t>
            </a:r>
            <a:r>
              <a:rPr sz="4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125系列铰链</a:t>
            </a:r>
            <a:endParaRPr sz="4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160068" y="5124478"/>
            <a:ext cx="438228" cy="29782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Microsoft YaHei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509432" y="4296294"/>
            <a:ext cx="505703" cy="53978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Microsoft YaHei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327453" y="4445078"/>
            <a:ext cx="438228" cy="29782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Microsoft YaHei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37836" y="4764195"/>
            <a:ext cx="217043" cy="2893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black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60569" y="4638913"/>
            <a:ext cx="217043" cy="2893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black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321572" y="1452953"/>
            <a:ext cx="6120000" cy="69659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目  录</a:t>
            </a:r>
            <a:endParaRPr lang="zh-CN" altLang="en-US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92362" y="2410533"/>
            <a:ext cx="6120000" cy="2880000"/>
            <a:chOff x="2101036" y="1386664"/>
            <a:chExt cx="6669025" cy="2284414"/>
          </a:xfrm>
        </p:grpSpPr>
        <p:pic>
          <p:nvPicPr>
            <p:cNvPr id="4" name="Picture 48" descr="阴影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055942" y="1883552"/>
              <a:ext cx="5508140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909892" y="1393014"/>
              <a:ext cx="5860169" cy="584200"/>
            </a:xfrm>
            <a:prstGeom prst="roundRect">
              <a:avLst>
                <a:gd name="adj" fmla="val 9917"/>
              </a:avLst>
            </a:prstGeom>
            <a:solidFill>
              <a:schemeClr val="accent6"/>
            </a:solidFill>
            <a:ln w="28575" cmpd="sng" algn="ctr">
              <a:solidFill>
                <a:srgbClr val="FFFFFF"/>
              </a:solidFill>
              <a:prstDash val="solid"/>
              <a:round/>
            </a:ln>
            <a:effectLst>
              <a:prstShdw prst="shdw18" dist="17961" dir="13500000">
                <a:srgbClr val="FFFF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marL="92075" algn="l">
                <a:defRPr/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YL125</a:t>
              </a:r>
              <a:r>
                <a:rPr lang="zh-CN" altLang="en-US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系列铰链简介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" name="AutoShape 8"/>
            <p:cNvSpPr>
              <a:spLocks noChangeArrowheads="1"/>
            </p:cNvSpPr>
            <p:nvPr/>
          </p:nvSpPr>
          <p:spPr bwMode="auto">
            <a:xfrm>
              <a:off x="2101036" y="1386664"/>
              <a:ext cx="627673" cy="587375"/>
            </a:xfrm>
            <a:prstGeom prst="roundRect">
              <a:avLst>
                <a:gd name="adj" fmla="val 8380"/>
              </a:avLst>
            </a:prstGeom>
            <a:solidFill>
              <a:schemeClr val="accent6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342900" indent="-342900"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Microsoft YaHei" panose="020B0503020204020204" pitchFamily="34" charset="-122"/>
                </a:rPr>
                <a:t>一</a:t>
              </a:r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</a:endParaRPr>
            </a:p>
          </p:txBody>
        </p:sp>
        <p:pic>
          <p:nvPicPr>
            <p:cNvPr id="7" name="Picture 115" descr="阴影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055942" y="3494865"/>
              <a:ext cx="5508140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AutoShape 116"/>
            <p:cNvSpPr>
              <a:spLocks noChangeArrowheads="1"/>
            </p:cNvSpPr>
            <p:nvPr/>
          </p:nvSpPr>
          <p:spPr bwMode="auto">
            <a:xfrm>
              <a:off x="2909892" y="3004327"/>
              <a:ext cx="5860169" cy="584200"/>
            </a:xfrm>
            <a:prstGeom prst="roundRect">
              <a:avLst>
                <a:gd name="adj" fmla="val 9917"/>
              </a:avLst>
            </a:prstGeom>
            <a:solidFill>
              <a:schemeClr val="accent1"/>
            </a:solidFill>
            <a:ln w="28575" cmpd="sng" algn="ctr">
              <a:solidFill>
                <a:srgbClr val="FFFFFF"/>
              </a:solidFill>
              <a:prstDash val="solid"/>
              <a:round/>
            </a:ln>
            <a:effectLst>
              <a:prstShdw prst="shdw18" dist="17961" dir="13500000">
                <a:srgbClr val="FFFF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marL="92075" algn="l">
                <a:defRPr/>
              </a:pP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YL125</a:t>
              </a:r>
              <a:r>
                <a:rPr lang="zh-CN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系列铰链的安装使用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sp>
          <p:nvSpPr>
            <p:cNvPr id="18" name="AutoShape 119"/>
            <p:cNvSpPr>
              <a:spLocks noChangeArrowheads="1"/>
            </p:cNvSpPr>
            <p:nvPr/>
          </p:nvSpPr>
          <p:spPr bwMode="auto">
            <a:xfrm>
              <a:off x="2101036" y="2997977"/>
              <a:ext cx="633412" cy="587375"/>
            </a:xfrm>
            <a:prstGeom prst="roundRect">
              <a:avLst>
                <a:gd name="adj" fmla="val 8380"/>
              </a:avLst>
            </a:prstGeom>
            <a:solidFill>
              <a:schemeClr val="accent1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342900" indent="-342900"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Microsoft YaHei" panose="020B0503020204020204" pitchFamily="34" charset="-122"/>
                </a:rPr>
                <a:t>三</a:t>
              </a:r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</a:endParaRPr>
            </a:p>
          </p:txBody>
        </p:sp>
        <p:pic>
          <p:nvPicPr>
            <p:cNvPr id="10" name="Picture 122" descr="阴影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055942" y="2688415"/>
              <a:ext cx="5508140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AutoShape 123"/>
            <p:cNvSpPr>
              <a:spLocks noChangeArrowheads="1"/>
            </p:cNvSpPr>
            <p:nvPr/>
          </p:nvSpPr>
          <p:spPr bwMode="auto">
            <a:xfrm>
              <a:off x="2909892" y="2197877"/>
              <a:ext cx="5860169" cy="584200"/>
            </a:xfrm>
            <a:prstGeom prst="roundRect">
              <a:avLst>
                <a:gd name="adj" fmla="val 9917"/>
              </a:avLst>
            </a:prstGeom>
            <a:solidFill>
              <a:srgbClr val="FFFF00"/>
            </a:solidFill>
            <a:ln w="28575" cmpd="sng" algn="ctr">
              <a:solidFill>
                <a:srgbClr val="FFFFFF"/>
              </a:solidFill>
              <a:prstDash val="solid"/>
              <a:round/>
            </a:ln>
            <a:effectLst>
              <a:prstShdw prst="shdw18" dist="17961" dir="13500000">
                <a:srgbClr val="FFFF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marL="382270" indent="-382270" algn="l" eaLnBrk="0" hangingPunct="0">
                <a:lnSpc>
                  <a:spcPct val="120000"/>
                </a:lnSpc>
                <a:spcBef>
                  <a:spcPct val="20000"/>
                </a:spcBef>
                <a:buClr>
                  <a:schemeClr val="tx2"/>
                </a:buClr>
              </a:pPr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YL</a:t>
              </a:r>
              <a:r>
                <a:rPr lang="en-US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125</a:t>
              </a:r>
              <a:r>
                <a:rPr lang="zh-CN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ea"/>
                </a:rPr>
                <a:t>系列铰链各主要参数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endParaRPr>
            </a:p>
          </p:txBody>
        </p:sp>
        <p:sp>
          <p:nvSpPr>
            <p:cNvPr id="16" name="AutoShape 126"/>
            <p:cNvSpPr>
              <a:spLocks noChangeArrowheads="1"/>
            </p:cNvSpPr>
            <p:nvPr/>
          </p:nvSpPr>
          <p:spPr bwMode="auto">
            <a:xfrm>
              <a:off x="2101036" y="2191527"/>
              <a:ext cx="627673" cy="587375"/>
            </a:xfrm>
            <a:prstGeom prst="roundRect">
              <a:avLst>
                <a:gd name="adj" fmla="val 8380"/>
              </a:avLst>
            </a:prstGeom>
            <a:solidFill>
              <a:srgbClr val="FFFF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342900" indent="-342900" algn="ctr">
                <a:defRPr/>
              </a:pPr>
              <a:r>
                <a:rPr lang="zh-CN" altLang="en-US" sz="2000" dirty="0">
                  <a:solidFill>
                    <a:schemeClr val="tx1"/>
                  </a:solidFill>
                  <a:latin typeface="Microsoft YaHei" panose="020B0503020204020204" pitchFamily="34" charset="-122"/>
                </a:rPr>
                <a:t>二</a:t>
              </a:r>
              <a:endParaRPr lang="zh-CN" altLang="en-US" sz="2000" dirty="0">
                <a:solidFill>
                  <a:schemeClr val="tx1"/>
                </a:solidFill>
                <a:latin typeface="Microsoft YaHei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301750" y="681990"/>
            <a:ext cx="609346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一、</a:t>
            </a:r>
            <a:r>
              <a:rPr lang="en-US" altLang="zh-CN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系列铰链简介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915" y="1842135"/>
            <a:ext cx="3952240" cy="35706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155" y="1842135"/>
            <a:ext cx="3945255" cy="35706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589915" y="5067935"/>
            <a:ext cx="2016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ADS125A</a:t>
            </a:r>
            <a:r>
              <a:rPr lang="zh-CN" altLang="en-US"/>
              <a:t>普通快装</a:t>
            </a:r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542155" y="5067935"/>
            <a:ext cx="2016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ADS125B</a:t>
            </a:r>
            <a:r>
              <a:rPr lang="zh-CN" altLang="en-US"/>
              <a:t>二维快装</a:t>
            </a:r>
            <a:endParaRPr lang="zh-CN" altLang="en-US"/>
          </a:p>
        </p:txBody>
      </p:sp>
    </p:spTree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6775" y="1471930"/>
            <a:ext cx="5367020" cy="4798060"/>
          </a:xfrm>
          <a:prstGeom prst="rect">
            <a:avLst/>
          </a:prstGeom>
        </p:spPr>
      </p:pic>
      <p:sp>
        <p:nvSpPr>
          <p:cNvPr id="2" name="标题 1"/>
          <p:cNvSpPr txBox="1"/>
          <p:nvPr/>
        </p:nvSpPr>
        <p:spPr>
          <a:xfrm>
            <a:off x="1301750" y="681990"/>
            <a:ext cx="609346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一、</a:t>
            </a:r>
            <a:r>
              <a:rPr lang="en-US" altLang="zh-CN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系列铰链简介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406775" y="592518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铰体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471930"/>
            <a:ext cx="1976755" cy="13182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135" y="2886710"/>
            <a:ext cx="1985645" cy="15100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770" y="4525010"/>
            <a:ext cx="1985010" cy="174498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2599690" y="244538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H0</a:t>
            </a:r>
            <a:endParaRPr lang="en-US" altLang="zh-CN"/>
          </a:p>
        </p:txBody>
      </p:sp>
      <p:sp>
        <p:nvSpPr>
          <p:cNvPr id="11" name="圆角矩形 10"/>
          <p:cNvSpPr/>
          <p:nvPr/>
        </p:nvSpPr>
        <p:spPr>
          <a:xfrm>
            <a:off x="2599690" y="405193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H8</a:t>
            </a:r>
            <a:endParaRPr lang="en-US" altLang="zh-CN"/>
          </a:p>
        </p:txBody>
      </p:sp>
      <p:sp>
        <p:nvSpPr>
          <p:cNvPr id="12" name="圆角矩形 11"/>
          <p:cNvSpPr/>
          <p:nvPr/>
        </p:nvSpPr>
        <p:spPr>
          <a:xfrm>
            <a:off x="2599690" y="592518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H18</a:t>
            </a:r>
            <a:endParaRPr lang="en-US" altLang="zh-CN"/>
          </a:p>
        </p:txBody>
      </p:sp>
      <p:sp>
        <p:nvSpPr>
          <p:cNvPr id="13" name="圆角矩形 12"/>
          <p:cNvSpPr/>
          <p:nvPr/>
        </p:nvSpPr>
        <p:spPr>
          <a:xfrm>
            <a:off x="532765" y="244538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直臂</a:t>
            </a: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32765" y="405193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曲臂</a:t>
            </a:r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532765" y="5925185"/>
            <a:ext cx="720000" cy="344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大弯</a:t>
            </a:r>
            <a:endParaRPr lang="zh-CN" altLang="en-US"/>
          </a:p>
        </p:txBody>
      </p:sp>
    </p:spTree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二、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各主要参数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4685" y="1272540"/>
            <a:ext cx="4251960" cy="5102225"/>
          </a:xfrm>
          <a:prstGeom prst="rect">
            <a:avLst/>
          </a:prstGeom>
        </p:spPr>
      </p:pic>
      <p:sp>
        <p:nvSpPr>
          <p:cNvPr id="4" name="标题 1"/>
          <p:cNvSpPr txBox="1"/>
          <p:nvPr/>
        </p:nvSpPr>
        <p:spPr>
          <a:xfrm>
            <a:off x="535305" y="1271905"/>
            <a:ext cx="392938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2.1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基本参数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铰杯直径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Cup diameter      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              </a:t>
            </a:r>
            <a:r>
              <a:rPr lang="zh-CN" sz="1400" dirty="0">
                <a:latin typeface="+mj-ea"/>
                <a:cs typeface="+mj-ea"/>
                <a:sym typeface="+mn-ea"/>
              </a:rPr>
              <a:t> :35mm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铰杯深度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Depth of the metal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 </a:t>
            </a:r>
            <a:r>
              <a:rPr lang="zh-CN" sz="1400" dirty="0">
                <a:latin typeface="+mj-ea"/>
                <a:cs typeface="+mj-ea"/>
                <a:sym typeface="+mn-ea"/>
              </a:rPr>
              <a:t>cup 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          </a:t>
            </a:r>
            <a:r>
              <a:rPr lang="zh-CN" sz="1400" dirty="0">
                <a:latin typeface="+mj-ea"/>
                <a:cs typeface="+mj-ea"/>
                <a:sym typeface="+mn-ea"/>
              </a:rPr>
              <a:t>:11.6mm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最大开门角度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Max opening                      </a:t>
            </a:r>
            <a:r>
              <a:rPr lang="zh-CN" sz="1400" dirty="0">
                <a:latin typeface="+mj-ea"/>
                <a:cs typeface="+mj-ea"/>
                <a:sym typeface="+mn-ea"/>
              </a:rPr>
              <a:t>: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125°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门板钻孔尺寸(K)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Possibility of door drilling (K) :3-</a:t>
            </a:r>
            <a:r>
              <a:rPr lang="en-US" altLang="zh-CN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cs typeface="+mj-ea"/>
                <a:sym typeface="+mn-ea"/>
              </a:rPr>
              <a:t>25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可适用门板厚度(T)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Thickness of the door (T)        :15-</a:t>
            </a:r>
            <a:r>
              <a:rPr lang="en-US" altLang="zh-CN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cs typeface="+mj-ea"/>
                <a:sym typeface="+mn-ea"/>
              </a:rPr>
              <a:t>36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</p:txBody>
      </p:sp>
    </p:spTree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二、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各主要参数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4685" y="1272540"/>
            <a:ext cx="4251960" cy="5102225"/>
          </a:xfrm>
          <a:prstGeom prst="rect">
            <a:avLst/>
          </a:prstGeom>
        </p:spPr>
      </p:pic>
      <p:sp>
        <p:nvSpPr>
          <p:cNvPr id="4" name="标题 1"/>
          <p:cNvSpPr txBox="1"/>
          <p:nvPr/>
        </p:nvSpPr>
        <p:spPr>
          <a:xfrm>
            <a:off x="535305" y="1271905"/>
            <a:ext cx="392938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2.1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基本参数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铰杯直径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Cup diameter      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              </a:t>
            </a:r>
            <a:r>
              <a:rPr lang="zh-CN" sz="1400" dirty="0">
                <a:latin typeface="+mj-ea"/>
                <a:cs typeface="+mj-ea"/>
                <a:sym typeface="+mn-ea"/>
              </a:rPr>
              <a:t> :35mm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铰杯深度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Depth of the metal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 </a:t>
            </a:r>
            <a:r>
              <a:rPr lang="zh-CN" sz="1400" dirty="0">
                <a:latin typeface="+mj-ea"/>
                <a:cs typeface="+mj-ea"/>
                <a:sym typeface="+mn-ea"/>
              </a:rPr>
              <a:t>cup 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          </a:t>
            </a:r>
            <a:r>
              <a:rPr lang="zh-CN" sz="1400" dirty="0">
                <a:latin typeface="+mj-ea"/>
                <a:cs typeface="+mj-ea"/>
                <a:sym typeface="+mn-ea"/>
              </a:rPr>
              <a:t>:11.6mm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最大开门角度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Max opening                      </a:t>
            </a:r>
            <a:r>
              <a:rPr lang="zh-CN" sz="1400" dirty="0">
                <a:latin typeface="+mj-ea"/>
                <a:cs typeface="+mj-ea"/>
                <a:sym typeface="+mn-ea"/>
              </a:rPr>
              <a:t>: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125°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门板钻孔尺寸(K)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Possibility of door drilling (K) :3-</a:t>
            </a:r>
            <a:r>
              <a:rPr lang="en-US" altLang="zh-CN" sz="1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ea"/>
                <a:cs typeface="+mj-ea"/>
                <a:sym typeface="+mn-ea"/>
              </a:rPr>
              <a:t>25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可适用门板厚度(T)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Thickness of the door (T)        :15-</a:t>
            </a:r>
            <a:r>
              <a:rPr lang="en-US" altLang="zh-CN" sz="1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ea"/>
                <a:cs typeface="+mj-ea"/>
                <a:sym typeface="+mn-ea"/>
              </a:rPr>
              <a:t>36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</p:txBody>
      </p:sp>
    </p:spTree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二、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各主要参数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560070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2.2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盖数D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/A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直臂铰链全盖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D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值：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H=14+K-D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曲臂铰链半盖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D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值：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H=14+K-D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大弯铰链入柱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A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值：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H=A+K+14</a:t>
            </a:r>
            <a:endParaRPr lang="en-US" altLang="zh-CN" sz="1400" dirty="0">
              <a:latin typeface="+mj-ea"/>
              <a:cs typeface="+mj-ea"/>
              <a:sym typeface="+mn-ea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758190" y="2232660"/>
          <a:ext cx="572008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010"/>
                <a:gridCol w="715010"/>
                <a:gridCol w="715010"/>
                <a:gridCol w="715010"/>
                <a:gridCol w="715010"/>
                <a:gridCol w="715010"/>
                <a:gridCol w="715010"/>
                <a:gridCol w="715010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K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3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4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5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6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7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...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25</a:t>
                      </a:r>
                      <a:endParaRPr lang="en-US" altLang="zh-CN" sz="1800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H=0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17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18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19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20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21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39</a:t>
                      </a:r>
                      <a:endParaRPr lang="en-US" altLang="zh-CN" sz="18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/>
        </p:nvGraphicFramePr>
        <p:xfrm>
          <a:off x="772795" y="3731260"/>
          <a:ext cx="570992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740"/>
                <a:gridCol w="713740"/>
                <a:gridCol w="713740"/>
                <a:gridCol w="713740"/>
                <a:gridCol w="713740"/>
                <a:gridCol w="713740"/>
                <a:gridCol w="713740"/>
                <a:gridCol w="713740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K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3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4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5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6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7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...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25</a:t>
                      </a:r>
                      <a:endParaRPr lang="en-US" altLang="zh-CN" sz="1800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H=8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9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11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12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13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31</a:t>
                      </a:r>
                      <a:endParaRPr lang="en-US" altLang="zh-CN" sz="18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/>
        </p:nvGraphicFramePr>
        <p:xfrm>
          <a:off x="772795" y="5221605"/>
          <a:ext cx="570484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105"/>
                <a:gridCol w="713105"/>
                <a:gridCol w="713105"/>
                <a:gridCol w="713105"/>
                <a:gridCol w="713105"/>
                <a:gridCol w="713105"/>
                <a:gridCol w="713105"/>
                <a:gridCol w="71310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K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3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4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5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6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7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...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25</a:t>
                      </a:r>
                      <a:endParaRPr lang="en-US" altLang="zh-CN" sz="1800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H=18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1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0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-1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-2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-3</a:t>
                      </a:r>
                      <a:endParaRPr lang="en-US" altLang="zh-CN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8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/>
                        <a:t>-21</a:t>
                      </a:r>
                      <a:endParaRPr lang="en-US" altLang="zh-CN" sz="180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2915" y="1657350"/>
            <a:ext cx="1237615" cy="13068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915" y="3162300"/>
            <a:ext cx="1236980" cy="12846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915" y="4714875"/>
            <a:ext cx="1238250" cy="1238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185" y="1599565"/>
            <a:ext cx="1236980" cy="1364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915" y="3076575"/>
            <a:ext cx="1235710" cy="13862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4185" y="4643120"/>
            <a:ext cx="1235075" cy="131000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二、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各主要参数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1633220"/>
            <a:ext cx="8089265" cy="3811905"/>
          </a:xfrm>
          <a:prstGeom prst="rect">
            <a:avLst/>
          </a:prstGeom>
        </p:spPr>
      </p:pic>
      <p:sp>
        <p:nvSpPr>
          <p:cNvPr id="5" name="标题 1"/>
          <p:cNvSpPr txBox="1"/>
          <p:nvPr/>
        </p:nvSpPr>
        <p:spPr>
          <a:xfrm>
            <a:off x="560070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2.3 </a:t>
            </a:r>
            <a:r>
              <a:rPr lang="en-US" altLang="zh-CN" sz="1400" dirty="0">
                <a:sym typeface="+mn-ea"/>
              </a:rPr>
              <a:t>A</a:t>
            </a:r>
            <a:r>
              <a:rPr lang="zh-CN" altLang="en-US" sz="1400" dirty="0">
                <a:sym typeface="+mn-ea"/>
              </a:rPr>
              <a:t>值与</a:t>
            </a:r>
            <a:r>
              <a:rPr lang="en-US" altLang="zh-CN" sz="1400" dirty="0">
                <a:sym typeface="+mn-ea"/>
              </a:rPr>
              <a:t>K</a:t>
            </a:r>
            <a:r>
              <a:rPr lang="zh-CN" altLang="en-US" sz="1400" dirty="0">
                <a:sym typeface="+mn-ea"/>
              </a:rPr>
              <a:t>值、柜门厚度</a:t>
            </a:r>
            <a:r>
              <a:rPr lang="en-US" altLang="zh-CN" sz="1400" dirty="0">
                <a:sym typeface="+mn-ea"/>
              </a:rPr>
              <a:t>T</a:t>
            </a:r>
            <a:r>
              <a:rPr lang="zh-CN" altLang="en-US" sz="1400" dirty="0">
                <a:sym typeface="+mn-ea"/>
              </a:rPr>
              <a:t>之间的关系值，以及对应的最大开门角度</a:t>
            </a:r>
            <a:endParaRPr lang="zh-CN" altLang="en-US" sz="1400" dirty="0"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注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：以上参数基于门板边为直角边，如果门板边为圆角边，以上参数将相应减小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注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2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：表格内未标注角度的对应值是铰链的最大开门角度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125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°</a:t>
            </a:r>
            <a:endParaRPr lang="zh-CN" altLang="en-US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615" y="5445125"/>
            <a:ext cx="1315720" cy="129984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二、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各主要参数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2.4 </a:t>
            </a:r>
            <a:r>
              <a:rPr lang="zh-CN" sz="1400" dirty="0">
                <a:sym typeface="+mn-ea"/>
              </a:rPr>
              <a:t>调节量</a:t>
            </a:r>
            <a:endParaRPr lang="zh-CN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365" y="1726565"/>
            <a:ext cx="4786630" cy="42919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90" y="1726565"/>
            <a:ext cx="1332230" cy="13322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90" y="4708525"/>
            <a:ext cx="1310005" cy="1310005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 flipH="1" flipV="1">
            <a:off x="4897755" y="2044700"/>
            <a:ext cx="1473835" cy="39560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 flipV="1">
            <a:off x="4344670" y="2362200"/>
            <a:ext cx="2025650" cy="151447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6" idx="1"/>
          </p:cNvCxnSpPr>
          <p:nvPr/>
        </p:nvCxnSpPr>
        <p:spPr>
          <a:xfrm flipH="1" flipV="1">
            <a:off x="4822190" y="3012440"/>
            <a:ext cx="1549400" cy="235140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7681595" y="2853690"/>
            <a:ext cx="864000" cy="205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深度调节</a:t>
            </a:r>
            <a:endParaRPr lang="zh-CN" altLang="en-US" sz="1200"/>
          </a:p>
        </p:txBody>
      </p:sp>
      <p:sp>
        <p:nvSpPr>
          <p:cNvPr id="18" name="圆角矩形 17"/>
          <p:cNvSpPr/>
          <p:nvPr/>
        </p:nvSpPr>
        <p:spPr>
          <a:xfrm>
            <a:off x="7703820" y="4328160"/>
            <a:ext cx="864000" cy="205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左右调节</a:t>
            </a:r>
            <a:endParaRPr lang="zh-CN" altLang="en-US" sz="1200"/>
          </a:p>
        </p:txBody>
      </p:sp>
      <p:sp>
        <p:nvSpPr>
          <p:cNvPr id="19" name="圆角矩形 18"/>
          <p:cNvSpPr/>
          <p:nvPr/>
        </p:nvSpPr>
        <p:spPr>
          <a:xfrm>
            <a:off x="7681595" y="5813425"/>
            <a:ext cx="864000" cy="205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上下调节</a:t>
            </a:r>
            <a:endParaRPr lang="zh-CN" altLang="en-US" sz="12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90" y="3201035"/>
            <a:ext cx="1332230" cy="133223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3.1 </a:t>
            </a:r>
            <a:r>
              <a:rPr lang="zh-CN" sz="1400" dirty="0">
                <a:sym typeface="+mn-ea"/>
              </a:rPr>
              <a:t>底座安装</a:t>
            </a:r>
            <a:endParaRPr lang="zh-CN" sz="1400" dirty="0"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sym typeface="+mn-ea"/>
              </a:rPr>
              <a:t>底座安装板钻孔边距如下图所示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sym typeface="+mn-ea"/>
              </a:rPr>
              <a:t>注：安装底座时，先上孔边距</a:t>
            </a:r>
            <a:r>
              <a:rPr lang="en-US" altLang="zh-CN" sz="1400" dirty="0">
                <a:sym typeface="+mn-ea"/>
              </a:rPr>
              <a:t>37mm</a:t>
            </a:r>
            <a:r>
              <a:rPr lang="zh-CN" altLang="en-US" sz="1400" dirty="0">
                <a:sym typeface="+mn-ea"/>
              </a:rPr>
              <a:t>长条孔的两个螺丝，等调节好柜门上下门缝后再上前排圆孔的两个螺丝。</a:t>
            </a:r>
            <a:endParaRPr lang="zh-CN" altLang="en-US" sz="1400" dirty="0"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305" y="2370455"/>
            <a:ext cx="2917825" cy="30264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795" y="1296670"/>
            <a:ext cx="4289425" cy="410019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3.2 </a:t>
            </a:r>
            <a:r>
              <a:rPr lang="zh-CN" sz="1400" dirty="0">
                <a:sym typeface="+mn-ea"/>
              </a:rPr>
              <a:t>厚侧板应用</a:t>
            </a:r>
            <a:endParaRPr lang="zh-CN" sz="1400" dirty="0"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兜仔孔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K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值范围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3-25mm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做到最大值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25mm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时，可盖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39mm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侧板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如左图所示：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8145" y="1767840"/>
            <a:ext cx="4163695" cy="46069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5" y="3060700"/>
            <a:ext cx="3314065" cy="331406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3.3 </a:t>
            </a:r>
            <a:r>
              <a:rPr lang="zh-CN" sz="1400" dirty="0">
                <a:sym typeface="+mn-ea"/>
              </a:rPr>
              <a:t>骨骼门应用例</a:t>
            </a:r>
            <a:r>
              <a:rPr lang="en-US" altLang="zh-CN" sz="1400" dirty="0">
                <a:sym typeface="+mn-ea"/>
              </a:rPr>
              <a:t>1</a:t>
            </a:r>
            <a:endParaRPr lang="zh-CN" sz="1400" dirty="0"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直臂铰链应用于骨骼门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如左图所示：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注：骨骼门应用中，建议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K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值取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3mm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1560" y="1469390"/>
            <a:ext cx="4747260" cy="490537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3.4 </a:t>
            </a:r>
            <a:r>
              <a:rPr lang="zh-CN" sz="1400" dirty="0">
                <a:sym typeface="+mn-ea"/>
              </a:rPr>
              <a:t>骨骼门应用例</a:t>
            </a:r>
            <a:r>
              <a:rPr lang="en-US" altLang="zh-CN" sz="1400" dirty="0">
                <a:sym typeface="+mn-ea"/>
              </a:rPr>
              <a:t>2</a:t>
            </a:r>
            <a:endParaRPr lang="zh-CN" sz="1400" dirty="0"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大弯铰链应用于骨骼门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如左图所示：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注：骨骼门应用中，建议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K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值取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3mm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1560" y="1469390"/>
            <a:ext cx="4747260" cy="49053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60" y="1464310"/>
            <a:ext cx="4747260" cy="491045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3.5 </a:t>
            </a:r>
            <a:r>
              <a:rPr lang="zh-CN" sz="1400" dirty="0">
                <a:sym typeface="+mn-ea"/>
              </a:rPr>
              <a:t>海棠角</a:t>
            </a:r>
            <a:r>
              <a:rPr lang="zh-CN" sz="1400" dirty="0">
                <a:sym typeface="+mn-ea"/>
              </a:rPr>
              <a:t>门应用例</a:t>
            </a:r>
            <a:r>
              <a:rPr lang="en-US" altLang="zh-CN" sz="1400" dirty="0">
                <a:sym typeface="+mn-ea"/>
              </a:rPr>
              <a:t>1</a:t>
            </a:r>
            <a:endParaRPr lang="zh-CN" sz="1400" dirty="0"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直臂铰链应用于</a:t>
            </a:r>
            <a:r>
              <a:rPr lang="zh-CN" sz="1400" dirty="0">
                <a:sym typeface="+mn-ea"/>
              </a:rPr>
              <a:t>海棠角门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如左图所示：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注：直臂铰链海棠角门应用中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   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底座安装侧板厚度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15-20mm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    </a:t>
            </a:r>
            <a:r>
              <a:rPr lang="zh-CN" sz="1400" dirty="0">
                <a:latin typeface="+mj-ea"/>
                <a:cs typeface="+mj-ea"/>
                <a:sym typeface="+mn-ea"/>
              </a:rPr>
              <a:t>海棠角侧板和门板厚度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15-26mm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1550" y="1469390"/>
            <a:ext cx="4827270" cy="490537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3.6 </a:t>
            </a:r>
            <a:r>
              <a:rPr lang="zh-CN" sz="1400" dirty="0">
                <a:sym typeface="+mn-ea"/>
              </a:rPr>
              <a:t>海棠角</a:t>
            </a:r>
            <a:r>
              <a:rPr lang="zh-CN" sz="1400" dirty="0">
                <a:sym typeface="+mn-ea"/>
              </a:rPr>
              <a:t>门应用例</a:t>
            </a:r>
            <a:r>
              <a:rPr lang="en-US" altLang="zh-CN" sz="1400" dirty="0">
                <a:sym typeface="+mn-ea"/>
              </a:rPr>
              <a:t>2</a:t>
            </a:r>
            <a:endParaRPr lang="zh-CN" sz="1400" dirty="0"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大弯铰链应用于</a:t>
            </a:r>
            <a:r>
              <a:rPr lang="zh-CN" sz="1400" dirty="0">
                <a:sym typeface="+mn-ea"/>
              </a:rPr>
              <a:t>海棠角门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如左图所示：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zh-CN" sz="1400" dirty="0">
                <a:latin typeface="+mj-ea"/>
                <a:cs typeface="+mj-ea"/>
                <a:sym typeface="+mn-ea"/>
              </a:rPr>
              <a:t>注：大弯铰链海棠角门应用中</a:t>
            </a:r>
            <a:endParaRPr 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    </a:t>
            </a:r>
            <a:r>
              <a:rPr lang="zh-CN" sz="1400" dirty="0">
                <a:latin typeface="+mj-ea"/>
                <a:cs typeface="+mj-ea"/>
                <a:sym typeface="+mn-ea"/>
              </a:rPr>
              <a:t>海棠角侧板和门板厚度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15-26mm</a:t>
            </a:r>
            <a:endParaRPr lang="en-US" altLang="zh-CN" sz="1400" dirty="0">
              <a:latin typeface="+mj-ea"/>
              <a:cs typeface="+mj-ea"/>
              <a:sym typeface="+mn-ea"/>
            </a:endParaRPr>
          </a:p>
          <a:p>
            <a:pPr marL="92075" algn="l">
              <a:defRPr/>
            </a:pPr>
            <a:endParaRPr lang="zh-CN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9600" y="1468755"/>
            <a:ext cx="4789805" cy="490601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972185" y="681990"/>
            <a:ext cx="7200000" cy="589915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ctr">
              <a:defRPr/>
            </a:pPr>
            <a:r>
              <a:rPr lang="zh-CN" altLang="en-US" sz="3200" dirty="0">
                <a:latin typeface="+mj-ea"/>
                <a:cs typeface="+mj-ea"/>
                <a:sym typeface="+mn-ea"/>
              </a:rPr>
              <a:t>三、</a:t>
            </a:r>
            <a:r>
              <a:rPr lang="en-US" sz="3200" dirty="0">
                <a:latin typeface="+mj-ea"/>
                <a:cs typeface="+mj-ea"/>
                <a:sym typeface="+mn-ea"/>
              </a:rPr>
              <a:t>YL</a:t>
            </a:r>
            <a:r>
              <a:rPr lang="en-US" sz="3200" dirty="0">
                <a:latin typeface="+mj-ea"/>
                <a:cs typeface="+mj-ea"/>
                <a:sym typeface="+mn-ea"/>
              </a:rPr>
              <a:t>125</a:t>
            </a:r>
            <a:r>
              <a:rPr lang="zh-CN" altLang="en-US" sz="3200" dirty="0">
                <a:latin typeface="+mj-ea"/>
                <a:cs typeface="+mj-ea"/>
                <a:sym typeface="+mn-ea"/>
              </a:rPr>
              <a:t>系列铰链</a:t>
            </a:r>
            <a:r>
              <a:rPr lang="zh-CN" altLang="en-US" sz="3200" dirty="0">
                <a:latin typeface="+mj-ea"/>
                <a:sym typeface="+mn-ea"/>
              </a:rPr>
              <a:t>的安装使用</a:t>
            </a:r>
            <a:endParaRPr lang="zh-CN" altLang="en-US" sz="3200" b="1" dirty="0">
              <a:latin typeface="+mj-ea"/>
              <a:cs typeface="+mj-ea"/>
              <a:sym typeface="+mn-ea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481965" y="1271905"/>
            <a:ext cx="8181340" cy="5102860"/>
          </a:xfrm>
        </p:spPr>
        <p:txBody>
          <a:bodyPr/>
          <a:lstStyle>
            <a:lvl1pPr algn="ctr" defTabSz="1218565" rtl="0" eaLnBrk="1" latinLnBrk="0" hangingPunct="1">
              <a:spcBef>
                <a:spcPct val="0"/>
              </a:spcBef>
              <a:buNone/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algn="l">
              <a:buClrTx/>
              <a:buSzTx/>
              <a:buFontTx/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3.7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不同门高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所使用的铰链数量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r>
              <a:rPr lang="zh-CN" altLang="en-US" sz="1400" dirty="0">
                <a:latin typeface="+mj-ea"/>
                <a:cs typeface="+mj-ea"/>
                <a:sym typeface="+mn-ea"/>
              </a:rPr>
              <a:t>注：铰链的数量取决于门板的重量和高度；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   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为保持良好的稳定性，铰链间的距离应尽可能大；</a:t>
            </a:r>
            <a:endParaRPr lang="zh-CN" altLang="en-US" sz="1400" dirty="0">
              <a:latin typeface="+mj-ea"/>
              <a:cs typeface="+mj-ea"/>
              <a:sym typeface="+mn-ea"/>
            </a:endParaRPr>
          </a:p>
          <a:p>
            <a:pPr marL="92075" algn="l">
              <a:buClrTx/>
              <a:buSzTx/>
              <a:buFontTx/>
              <a:defRPr/>
            </a:pPr>
            <a:r>
              <a:rPr lang="en-US" altLang="zh-CN" sz="1400" dirty="0">
                <a:latin typeface="+mj-ea"/>
                <a:cs typeface="+mj-ea"/>
                <a:sym typeface="+mn-ea"/>
              </a:rPr>
              <a:t>    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负载重量和门板高度数据对应的是</a:t>
            </a:r>
            <a:r>
              <a:rPr lang="en-US" altLang="zh-CN" sz="1400" dirty="0">
                <a:latin typeface="+mj-ea"/>
                <a:cs typeface="+mj-ea"/>
                <a:sym typeface="+mn-ea"/>
              </a:rPr>
              <a:t>600mm</a:t>
            </a:r>
            <a:r>
              <a:rPr lang="zh-CN" altLang="en-US" sz="1400" dirty="0">
                <a:latin typeface="+mj-ea"/>
                <a:cs typeface="+mj-ea"/>
                <a:sym typeface="+mn-ea"/>
              </a:rPr>
              <a:t>标准门板宽度。</a:t>
            </a:r>
            <a:endParaRPr lang="zh-CN" altLang="en-US" sz="1400" dirty="0">
              <a:latin typeface="+mj-ea"/>
              <a:cs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90" y="1624965"/>
            <a:ext cx="6649720" cy="3886835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内容占位符 1"/>
          <p:cNvSpPr>
            <a:spLocks noGrp="1" noRot="1"/>
          </p:cNvSpPr>
          <p:nvPr/>
        </p:nvSpPr>
        <p:spPr>
          <a:xfrm>
            <a:off x="349250" y="1771650"/>
            <a:ext cx="8153400" cy="449199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342900" lvl="0" indent="-3429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anose="05000000000000000000" pitchFamily="2" charset="2"/>
              <a:buChar char="¡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</p:txBody>
      </p:sp>
      <p:sp>
        <p:nvSpPr>
          <p:cNvPr id="4" name="内容占位符 1"/>
          <p:cNvSpPr>
            <a:spLocks noGrp="1" noRot="1"/>
          </p:cNvSpPr>
          <p:nvPr/>
        </p:nvSpPr>
        <p:spPr>
          <a:xfrm>
            <a:off x="476250" y="1881505"/>
            <a:ext cx="8153400" cy="449199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342900" lvl="0" indent="-3429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anose="05000000000000000000" pitchFamily="2" charset="2"/>
              <a:buChar char="¡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</p:txBody>
      </p:sp>
      <p:grpSp>
        <p:nvGrpSpPr>
          <p:cNvPr id="59409" name="组合 59408"/>
          <p:cNvGrpSpPr/>
          <p:nvPr/>
        </p:nvGrpSpPr>
        <p:grpSpPr>
          <a:xfrm>
            <a:off x="615315" y="3979545"/>
            <a:ext cx="3261995" cy="2098675"/>
            <a:chOff x="944" y="2136"/>
            <a:chExt cx="4896" cy="2015"/>
          </a:xfrm>
        </p:grpSpPr>
        <p:sp>
          <p:nvSpPr>
            <p:cNvPr id="59410" name="流程图: 过程 59409"/>
            <p:cNvSpPr/>
            <p:nvPr/>
          </p:nvSpPr>
          <p:spPr>
            <a:xfrm>
              <a:off x="4208" y="3529"/>
              <a:ext cx="720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1" name="文本框 59410"/>
            <p:cNvSpPr txBox="1"/>
            <p:nvPr/>
          </p:nvSpPr>
          <p:spPr>
            <a:xfrm>
              <a:off x="3632" y="4104"/>
              <a:ext cx="1743" cy="47"/>
            </a:xfrm>
            <a:prstGeom prst="rect">
              <a:avLst/>
            </a:prstGeom>
            <a:gradFill rotWithShape="0">
              <a:gsLst>
                <a:gs pos="0">
                  <a:srgbClr val="FFEBFA">
                    <a:alpha val="100000"/>
                  </a:srgbClr>
                </a:gs>
                <a:gs pos="30000">
                  <a:srgbClr val="C4D6EB">
                    <a:alpha val="100000"/>
                  </a:srgbClr>
                </a:gs>
                <a:gs pos="60001">
                  <a:srgbClr val="85C2FF">
                    <a:alpha val="100000"/>
                  </a:srgbClr>
                </a:gs>
                <a:gs pos="100000">
                  <a:srgbClr val="5E9EFF">
                    <a:alpha val="100000"/>
                  </a:srgbClr>
                </a:gs>
              </a:gsLst>
              <a:lin ang="5400000" scaled="1"/>
              <a:tileRect/>
            </a:gradFill>
            <a:ln w="9525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E9EFF"/>
              </a:extrusionClr>
            </a:sp3d>
          </p:spPr>
          <p:txBody>
            <a:bodyPr anchor="ctr">
              <a:flatTx/>
            </a:bodyPr>
            <a:lstStyle/>
            <a:p>
              <a:pPr algn="l" eaLnBrk="0" hangingPunct="0"/>
              <a:endParaRPr lang="zh-CN" altLang="en-US" sz="2000" b="0" dirty="0">
                <a:solidFill>
                  <a:srgbClr val="96004B"/>
                </a:solidFill>
                <a:latin typeface="SimHei" panose="02010609060101010101" charset="-122"/>
                <a:ea typeface="SimHei" panose="02010609060101010101" charset="-122"/>
              </a:endParaRPr>
            </a:p>
          </p:txBody>
        </p:sp>
        <p:sp>
          <p:nvSpPr>
            <p:cNvPr id="59412" name="流程图: 过程 59411"/>
            <p:cNvSpPr/>
            <p:nvPr/>
          </p:nvSpPr>
          <p:spPr>
            <a:xfrm>
              <a:off x="5120" y="4056"/>
              <a:ext cx="48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3" name="流程图: 过程 59412"/>
            <p:cNvSpPr/>
            <p:nvPr/>
          </p:nvSpPr>
          <p:spPr>
            <a:xfrm>
              <a:off x="5120" y="4104"/>
              <a:ext cx="720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4" name="文本框 59413"/>
            <p:cNvSpPr txBox="1"/>
            <p:nvPr/>
          </p:nvSpPr>
          <p:spPr>
            <a:xfrm>
              <a:off x="2528" y="3529"/>
              <a:ext cx="1698" cy="47"/>
            </a:xfrm>
            <a:prstGeom prst="rect">
              <a:avLst/>
            </a:prstGeom>
            <a:gradFill rotWithShape="0">
              <a:gsLst>
                <a:gs pos="0">
                  <a:srgbClr val="FFEBFA">
                    <a:alpha val="100000"/>
                  </a:srgbClr>
                </a:gs>
                <a:gs pos="30000">
                  <a:srgbClr val="C4D6EB">
                    <a:alpha val="100000"/>
                  </a:srgbClr>
                </a:gs>
                <a:gs pos="60001">
                  <a:srgbClr val="85C2FF">
                    <a:alpha val="100000"/>
                  </a:srgbClr>
                </a:gs>
                <a:gs pos="100000">
                  <a:srgbClr val="5E9EFF">
                    <a:alpha val="100000"/>
                  </a:srgbClr>
                </a:gs>
              </a:gsLst>
              <a:lin ang="5400000" scaled="1"/>
              <a:tileRect/>
            </a:gradFill>
            <a:ln w="9525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E9EFF"/>
              </a:extrusionClr>
            </a:sp3d>
          </p:spPr>
          <p:txBody>
            <a:bodyPr anchor="ctr">
              <a:flatTx/>
            </a:bodyPr>
            <a:lstStyle/>
            <a:p>
              <a:pPr algn="l" eaLnBrk="0" hangingPunct="0"/>
              <a:endParaRPr lang="zh-CN" altLang="en-US" sz="2000" b="0" dirty="0">
                <a:solidFill>
                  <a:srgbClr val="AE0057"/>
                </a:solidFill>
                <a:latin typeface="SimHei" panose="02010609060101010101" charset="-122"/>
                <a:ea typeface="SimHei" panose="02010609060101010101" charset="-122"/>
              </a:endParaRPr>
            </a:p>
          </p:txBody>
        </p:sp>
        <p:sp>
          <p:nvSpPr>
            <p:cNvPr id="59415" name="流程图: 过程 59414"/>
            <p:cNvSpPr/>
            <p:nvPr/>
          </p:nvSpPr>
          <p:spPr>
            <a:xfrm>
              <a:off x="3480" y="3064"/>
              <a:ext cx="48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6" name="流程图: 过程 59415"/>
            <p:cNvSpPr/>
            <p:nvPr/>
          </p:nvSpPr>
          <p:spPr>
            <a:xfrm>
              <a:off x="3528" y="3064"/>
              <a:ext cx="720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7" name="流程图: 过程 59416"/>
            <p:cNvSpPr/>
            <p:nvPr/>
          </p:nvSpPr>
          <p:spPr>
            <a:xfrm>
              <a:off x="4200" y="3505"/>
              <a:ext cx="48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18" name="文本框 59417"/>
            <p:cNvSpPr txBox="1"/>
            <p:nvPr/>
          </p:nvSpPr>
          <p:spPr>
            <a:xfrm>
              <a:off x="1904" y="3144"/>
              <a:ext cx="1697" cy="47"/>
            </a:xfrm>
            <a:prstGeom prst="rect">
              <a:avLst/>
            </a:prstGeom>
            <a:gradFill rotWithShape="0">
              <a:gsLst>
                <a:gs pos="0">
                  <a:srgbClr val="FFEBFA">
                    <a:alpha val="100000"/>
                  </a:srgbClr>
                </a:gs>
                <a:gs pos="30000">
                  <a:srgbClr val="C4D6EB">
                    <a:alpha val="100000"/>
                  </a:srgbClr>
                </a:gs>
                <a:gs pos="60001">
                  <a:srgbClr val="85C2FF">
                    <a:alpha val="100000"/>
                  </a:srgbClr>
                </a:gs>
                <a:gs pos="100000">
                  <a:srgbClr val="5E9EFF">
                    <a:alpha val="100000"/>
                  </a:srgbClr>
                </a:gs>
              </a:gsLst>
              <a:lin ang="5400000" scaled="1"/>
              <a:tileRect/>
            </a:gradFill>
            <a:ln w="9525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E9EFF"/>
              </a:extrusionClr>
            </a:sp3d>
          </p:spPr>
          <p:txBody>
            <a:bodyPr anchor="ctr">
              <a:flatTx/>
            </a:bodyPr>
            <a:lstStyle/>
            <a:p>
              <a:pPr algn="l" eaLnBrk="0" hangingPunct="0"/>
              <a:endParaRPr lang="zh-CN" altLang="en-US" sz="2000" b="0" dirty="0">
                <a:solidFill>
                  <a:srgbClr val="EF135C"/>
                </a:solidFill>
                <a:latin typeface="SimHei" panose="02010609060101010101" charset="-122"/>
                <a:ea typeface="SimHei" panose="02010609060101010101" charset="-122"/>
              </a:endParaRPr>
            </a:p>
          </p:txBody>
        </p:sp>
        <p:grpSp>
          <p:nvGrpSpPr>
            <p:cNvPr id="59419" name="组合 59418"/>
            <p:cNvGrpSpPr/>
            <p:nvPr/>
          </p:nvGrpSpPr>
          <p:grpSpPr>
            <a:xfrm>
              <a:off x="944" y="2136"/>
              <a:ext cx="1128" cy="86"/>
              <a:chOff x="200" y="727"/>
              <a:chExt cx="1128" cy="824"/>
            </a:xfrm>
          </p:grpSpPr>
          <p:sp>
            <p:nvSpPr>
              <p:cNvPr id="59420" name="任意多边形 59419"/>
              <p:cNvSpPr/>
              <p:nvPr/>
            </p:nvSpPr>
            <p:spPr>
              <a:xfrm>
                <a:off x="426" y="825"/>
                <a:ext cx="780" cy="510"/>
              </a:xfrm>
              <a:custGeom>
                <a:avLst/>
                <a:gdLst/>
                <a:ahLst/>
                <a:cxnLst/>
                <a:rect l="0" t="0" r="0" b="0"/>
                <a:pathLst>
                  <a:path w="780" h="510">
                    <a:moveTo>
                      <a:pt x="0" y="404"/>
                    </a:moveTo>
                    <a:lnTo>
                      <a:pt x="413" y="60"/>
                    </a:lnTo>
                    <a:lnTo>
                      <a:pt x="564" y="0"/>
                    </a:lnTo>
                    <a:lnTo>
                      <a:pt x="780" y="173"/>
                    </a:lnTo>
                    <a:lnTo>
                      <a:pt x="692" y="510"/>
                    </a:lnTo>
                    <a:lnTo>
                      <a:pt x="0" y="404"/>
                    </a:lnTo>
                    <a:close/>
                  </a:path>
                </a:pathLst>
              </a:custGeom>
              <a:solidFill>
                <a:srgbClr val="4CFF56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1" name="任意多边形 59420"/>
              <p:cNvSpPr/>
              <p:nvPr/>
            </p:nvSpPr>
            <p:spPr>
              <a:xfrm>
                <a:off x="256" y="1016"/>
                <a:ext cx="780" cy="510"/>
              </a:xfrm>
              <a:custGeom>
                <a:avLst/>
                <a:gdLst/>
                <a:ahLst/>
                <a:cxnLst/>
                <a:rect l="0" t="0" r="0" b="0"/>
                <a:pathLst>
                  <a:path w="780" h="510">
                    <a:moveTo>
                      <a:pt x="0" y="404"/>
                    </a:moveTo>
                    <a:lnTo>
                      <a:pt x="692" y="510"/>
                    </a:lnTo>
                    <a:lnTo>
                      <a:pt x="780" y="173"/>
                    </a:lnTo>
                    <a:lnTo>
                      <a:pt x="564" y="0"/>
                    </a:lnTo>
                    <a:lnTo>
                      <a:pt x="575" y="25"/>
                    </a:lnTo>
                    <a:lnTo>
                      <a:pt x="583" y="49"/>
                    </a:lnTo>
                    <a:lnTo>
                      <a:pt x="589" y="71"/>
                    </a:lnTo>
                    <a:lnTo>
                      <a:pt x="592" y="93"/>
                    </a:lnTo>
                    <a:lnTo>
                      <a:pt x="594" y="114"/>
                    </a:lnTo>
                    <a:lnTo>
                      <a:pt x="592" y="135"/>
                    </a:lnTo>
                    <a:lnTo>
                      <a:pt x="589" y="154"/>
                    </a:lnTo>
                    <a:lnTo>
                      <a:pt x="584" y="173"/>
                    </a:lnTo>
                    <a:lnTo>
                      <a:pt x="576" y="190"/>
                    </a:lnTo>
                    <a:lnTo>
                      <a:pt x="567" y="207"/>
                    </a:lnTo>
                    <a:lnTo>
                      <a:pt x="555" y="223"/>
                    </a:lnTo>
                    <a:lnTo>
                      <a:pt x="542" y="239"/>
                    </a:lnTo>
                    <a:lnTo>
                      <a:pt x="527" y="253"/>
                    </a:lnTo>
                    <a:lnTo>
                      <a:pt x="510" y="267"/>
                    </a:lnTo>
                    <a:lnTo>
                      <a:pt x="492" y="280"/>
                    </a:lnTo>
                    <a:lnTo>
                      <a:pt x="472" y="292"/>
                    </a:lnTo>
                    <a:lnTo>
                      <a:pt x="450" y="304"/>
                    </a:lnTo>
                    <a:lnTo>
                      <a:pt x="427" y="315"/>
                    </a:lnTo>
                    <a:lnTo>
                      <a:pt x="403" y="325"/>
                    </a:lnTo>
                    <a:lnTo>
                      <a:pt x="377" y="335"/>
                    </a:lnTo>
                    <a:lnTo>
                      <a:pt x="351" y="344"/>
                    </a:lnTo>
                    <a:lnTo>
                      <a:pt x="323" y="352"/>
                    </a:lnTo>
                    <a:lnTo>
                      <a:pt x="295" y="360"/>
                    </a:lnTo>
                    <a:lnTo>
                      <a:pt x="265" y="367"/>
                    </a:lnTo>
                    <a:lnTo>
                      <a:pt x="234" y="374"/>
                    </a:lnTo>
                    <a:lnTo>
                      <a:pt x="203" y="379"/>
                    </a:lnTo>
                    <a:lnTo>
                      <a:pt x="170" y="385"/>
                    </a:lnTo>
                    <a:lnTo>
                      <a:pt x="137" y="390"/>
                    </a:lnTo>
                    <a:lnTo>
                      <a:pt x="104" y="394"/>
                    </a:lnTo>
                    <a:lnTo>
                      <a:pt x="69" y="398"/>
                    </a:lnTo>
                    <a:lnTo>
                      <a:pt x="35" y="401"/>
                    </a:lnTo>
                    <a:lnTo>
                      <a:pt x="0" y="404"/>
                    </a:lnTo>
                    <a:close/>
                  </a:path>
                </a:pathLst>
              </a:custGeom>
              <a:solidFill>
                <a:srgbClr val="4CD156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2" name="任意多边形 59421"/>
              <p:cNvSpPr/>
              <p:nvPr/>
            </p:nvSpPr>
            <p:spPr>
              <a:xfrm>
                <a:off x="200" y="1075"/>
                <a:ext cx="422" cy="276"/>
              </a:xfrm>
              <a:custGeom>
                <a:avLst/>
                <a:gdLst/>
                <a:ahLst/>
                <a:cxnLst/>
                <a:rect l="0" t="0" r="0" b="0"/>
                <a:pathLst>
                  <a:path w="422" h="276">
                    <a:moveTo>
                      <a:pt x="0" y="276"/>
                    </a:moveTo>
                    <a:lnTo>
                      <a:pt x="0" y="110"/>
                    </a:lnTo>
                    <a:lnTo>
                      <a:pt x="6" y="93"/>
                    </a:lnTo>
                    <a:lnTo>
                      <a:pt x="14" y="80"/>
                    </a:lnTo>
                    <a:lnTo>
                      <a:pt x="21" y="70"/>
                    </a:lnTo>
                    <a:lnTo>
                      <a:pt x="29" y="62"/>
                    </a:lnTo>
                    <a:lnTo>
                      <a:pt x="37" y="57"/>
                    </a:lnTo>
                    <a:lnTo>
                      <a:pt x="46" y="55"/>
                    </a:lnTo>
                    <a:lnTo>
                      <a:pt x="54" y="53"/>
                    </a:lnTo>
                    <a:lnTo>
                      <a:pt x="62" y="53"/>
                    </a:lnTo>
                    <a:lnTo>
                      <a:pt x="70" y="55"/>
                    </a:lnTo>
                    <a:lnTo>
                      <a:pt x="77" y="58"/>
                    </a:lnTo>
                    <a:lnTo>
                      <a:pt x="84" y="61"/>
                    </a:lnTo>
                    <a:lnTo>
                      <a:pt x="90" y="65"/>
                    </a:lnTo>
                    <a:lnTo>
                      <a:pt x="94" y="68"/>
                    </a:lnTo>
                    <a:lnTo>
                      <a:pt x="98" y="72"/>
                    </a:lnTo>
                    <a:lnTo>
                      <a:pt x="101" y="75"/>
                    </a:lnTo>
                    <a:lnTo>
                      <a:pt x="102" y="77"/>
                    </a:lnTo>
                    <a:lnTo>
                      <a:pt x="103" y="76"/>
                    </a:lnTo>
                    <a:lnTo>
                      <a:pt x="104" y="67"/>
                    </a:lnTo>
                    <a:lnTo>
                      <a:pt x="107" y="54"/>
                    </a:lnTo>
                    <a:lnTo>
                      <a:pt x="111" y="38"/>
                    </a:lnTo>
                    <a:lnTo>
                      <a:pt x="117" y="22"/>
                    </a:lnTo>
                    <a:lnTo>
                      <a:pt x="124" y="9"/>
                    </a:lnTo>
                    <a:lnTo>
                      <a:pt x="135" y="0"/>
                    </a:lnTo>
                    <a:lnTo>
                      <a:pt x="147" y="0"/>
                    </a:lnTo>
                    <a:lnTo>
                      <a:pt x="160" y="7"/>
                    </a:lnTo>
                    <a:lnTo>
                      <a:pt x="171" y="20"/>
                    </a:lnTo>
                    <a:lnTo>
                      <a:pt x="181" y="37"/>
                    </a:lnTo>
                    <a:lnTo>
                      <a:pt x="188" y="55"/>
                    </a:lnTo>
                    <a:lnTo>
                      <a:pt x="194" y="74"/>
                    </a:lnTo>
                    <a:lnTo>
                      <a:pt x="198" y="89"/>
                    </a:lnTo>
                    <a:lnTo>
                      <a:pt x="201" y="100"/>
                    </a:lnTo>
                    <a:lnTo>
                      <a:pt x="201" y="104"/>
                    </a:lnTo>
                    <a:lnTo>
                      <a:pt x="202" y="100"/>
                    </a:lnTo>
                    <a:lnTo>
                      <a:pt x="203" y="90"/>
                    </a:lnTo>
                    <a:lnTo>
                      <a:pt x="205" y="76"/>
                    </a:lnTo>
                    <a:lnTo>
                      <a:pt x="209" y="61"/>
                    </a:lnTo>
                    <a:lnTo>
                      <a:pt x="214" y="46"/>
                    </a:lnTo>
                    <a:lnTo>
                      <a:pt x="221" y="33"/>
                    </a:lnTo>
                    <a:lnTo>
                      <a:pt x="229" y="26"/>
                    </a:lnTo>
                    <a:lnTo>
                      <a:pt x="240" y="25"/>
                    </a:lnTo>
                    <a:lnTo>
                      <a:pt x="251" y="30"/>
                    </a:lnTo>
                    <a:lnTo>
                      <a:pt x="260" y="41"/>
                    </a:lnTo>
                    <a:lnTo>
                      <a:pt x="267" y="55"/>
                    </a:lnTo>
                    <a:lnTo>
                      <a:pt x="272" y="71"/>
                    </a:lnTo>
                    <a:lnTo>
                      <a:pt x="275" y="86"/>
                    </a:lnTo>
                    <a:lnTo>
                      <a:pt x="278" y="98"/>
                    </a:lnTo>
                    <a:lnTo>
                      <a:pt x="279" y="107"/>
                    </a:lnTo>
                    <a:lnTo>
                      <a:pt x="279" y="110"/>
                    </a:lnTo>
                    <a:lnTo>
                      <a:pt x="280" y="106"/>
                    </a:lnTo>
                    <a:lnTo>
                      <a:pt x="281" y="95"/>
                    </a:lnTo>
                    <a:lnTo>
                      <a:pt x="283" y="79"/>
                    </a:lnTo>
                    <a:lnTo>
                      <a:pt x="287" y="60"/>
                    </a:lnTo>
                    <a:lnTo>
                      <a:pt x="293" y="42"/>
                    </a:lnTo>
                    <a:lnTo>
                      <a:pt x="300" y="27"/>
                    </a:lnTo>
                    <a:lnTo>
                      <a:pt x="309" y="17"/>
                    </a:lnTo>
                    <a:lnTo>
                      <a:pt x="320" y="15"/>
                    </a:lnTo>
                    <a:lnTo>
                      <a:pt x="331" y="21"/>
                    </a:lnTo>
                    <a:lnTo>
                      <a:pt x="340" y="34"/>
                    </a:lnTo>
                    <a:lnTo>
                      <a:pt x="347" y="52"/>
                    </a:lnTo>
                    <a:lnTo>
                      <a:pt x="353" y="72"/>
                    </a:lnTo>
                    <a:lnTo>
                      <a:pt x="357" y="93"/>
                    </a:lnTo>
                    <a:lnTo>
                      <a:pt x="360" y="109"/>
                    </a:lnTo>
                    <a:lnTo>
                      <a:pt x="362" y="121"/>
                    </a:lnTo>
                    <a:lnTo>
                      <a:pt x="362" y="126"/>
                    </a:lnTo>
                    <a:lnTo>
                      <a:pt x="363" y="124"/>
                    </a:lnTo>
                    <a:lnTo>
                      <a:pt x="364" y="120"/>
                    </a:lnTo>
                    <a:lnTo>
                      <a:pt x="367" y="114"/>
                    </a:lnTo>
                    <a:lnTo>
                      <a:pt x="371" y="108"/>
                    </a:lnTo>
                    <a:lnTo>
                      <a:pt x="375" y="101"/>
                    </a:lnTo>
                    <a:lnTo>
                      <a:pt x="379" y="95"/>
                    </a:lnTo>
                    <a:lnTo>
                      <a:pt x="384" y="91"/>
                    </a:lnTo>
                    <a:lnTo>
                      <a:pt x="389" y="90"/>
                    </a:lnTo>
                    <a:lnTo>
                      <a:pt x="401" y="93"/>
                    </a:lnTo>
                    <a:lnTo>
                      <a:pt x="409" y="101"/>
                    </a:lnTo>
                    <a:lnTo>
                      <a:pt x="416" y="113"/>
                    </a:lnTo>
                    <a:lnTo>
                      <a:pt x="419" y="127"/>
                    </a:lnTo>
                    <a:lnTo>
                      <a:pt x="421" y="140"/>
                    </a:lnTo>
                    <a:lnTo>
                      <a:pt x="422" y="153"/>
                    </a:lnTo>
                    <a:lnTo>
                      <a:pt x="422" y="161"/>
                    </a:lnTo>
                    <a:lnTo>
                      <a:pt x="422" y="164"/>
                    </a:lnTo>
                    <a:lnTo>
                      <a:pt x="0" y="276"/>
                    </a:lnTo>
                    <a:close/>
                  </a:path>
                </a:pathLst>
              </a:custGeom>
              <a:solidFill>
                <a:srgbClr val="00BF0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3" name="任意多边形 59422"/>
              <p:cNvSpPr/>
              <p:nvPr/>
            </p:nvSpPr>
            <p:spPr>
              <a:xfrm>
                <a:off x="479" y="1090"/>
                <a:ext cx="41" cy="95"/>
              </a:xfrm>
              <a:custGeom>
                <a:avLst/>
                <a:gdLst/>
                <a:ahLst/>
                <a:cxnLst/>
                <a:rect l="0" t="0" r="0" b="0"/>
                <a:pathLst>
                  <a:path w="41" h="95">
                    <a:moveTo>
                      <a:pt x="0" y="95"/>
                    </a:moveTo>
                    <a:lnTo>
                      <a:pt x="1" y="91"/>
                    </a:lnTo>
                    <a:lnTo>
                      <a:pt x="2" y="79"/>
                    </a:lnTo>
                    <a:lnTo>
                      <a:pt x="5" y="63"/>
                    </a:lnTo>
                    <a:lnTo>
                      <a:pt x="9" y="44"/>
                    </a:lnTo>
                    <a:lnTo>
                      <a:pt x="14" y="26"/>
                    </a:lnTo>
                    <a:lnTo>
                      <a:pt x="21" y="10"/>
                    </a:lnTo>
                    <a:lnTo>
                      <a:pt x="30" y="1"/>
                    </a:lnTo>
                    <a:lnTo>
                      <a:pt x="41" y="0"/>
                    </a:lnTo>
                    <a:lnTo>
                      <a:pt x="33" y="6"/>
                    </a:lnTo>
                    <a:lnTo>
                      <a:pt x="25" y="18"/>
                    </a:lnTo>
                    <a:lnTo>
                      <a:pt x="18" y="34"/>
                    </a:lnTo>
                    <a:lnTo>
                      <a:pt x="12" y="51"/>
                    </a:lnTo>
                    <a:lnTo>
                      <a:pt x="7" y="67"/>
                    </a:lnTo>
                    <a:lnTo>
                      <a:pt x="3" y="82"/>
                    </a:lnTo>
                    <a:lnTo>
                      <a:pt x="1" y="91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49FF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4" name="任意多边形 59423"/>
              <p:cNvSpPr/>
              <p:nvPr/>
            </p:nvSpPr>
            <p:spPr>
              <a:xfrm>
                <a:off x="401" y="1100"/>
                <a:ext cx="39" cy="79"/>
              </a:xfrm>
              <a:custGeom>
                <a:avLst/>
                <a:gdLst/>
                <a:ahLst/>
                <a:cxnLst/>
                <a:rect l="0" t="0" r="0" b="0"/>
                <a:pathLst>
                  <a:path w="39" h="79">
                    <a:moveTo>
                      <a:pt x="0" y="79"/>
                    </a:moveTo>
                    <a:lnTo>
                      <a:pt x="1" y="75"/>
                    </a:lnTo>
                    <a:lnTo>
                      <a:pt x="2" y="65"/>
                    </a:lnTo>
                    <a:lnTo>
                      <a:pt x="4" y="51"/>
                    </a:lnTo>
                    <a:lnTo>
                      <a:pt x="8" y="35"/>
                    </a:lnTo>
                    <a:lnTo>
                      <a:pt x="13" y="20"/>
                    </a:lnTo>
                    <a:lnTo>
                      <a:pt x="20" y="8"/>
                    </a:lnTo>
                    <a:lnTo>
                      <a:pt x="28" y="0"/>
                    </a:lnTo>
                    <a:lnTo>
                      <a:pt x="39" y="0"/>
                    </a:lnTo>
                    <a:lnTo>
                      <a:pt x="31" y="5"/>
                    </a:lnTo>
                    <a:lnTo>
                      <a:pt x="24" y="15"/>
                    </a:lnTo>
                    <a:lnTo>
                      <a:pt x="17" y="27"/>
                    </a:lnTo>
                    <a:lnTo>
                      <a:pt x="11" y="42"/>
                    </a:lnTo>
                    <a:lnTo>
                      <a:pt x="7" y="55"/>
                    </a:lnTo>
                    <a:lnTo>
                      <a:pt x="3" y="67"/>
                    </a:lnTo>
                    <a:lnTo>
                      <a:pt x="1" y="76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49FF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5" name="任意多边形 59424"/>
              <p:cNvSpPr/>
              <p:nvPr/>
            </p:nvSpPr>
            <p:spPr>
              <a:xfrm>
                <a:off x="302" y="1075"/>
                <a:ext cx="45" cy="77"/>
              </a:xfrm>
              <a:custGeom>
                <a:avLst/>
                <a:gdLst/>
                <a:ahLst/>
                <a:cxnLst/>
                <a:rect l="0" t="0" r="0" b="0"/>
                <a:pathLst>
                  <a:path w="45" h="77">
                    <a:moveTo>
                      <a:pt x="0" y="77"/>
                    </a:moveTo>
                    <a:lnTo>
                      <a:pt x="0" y="76"/>
                    </a:lnTo>
                    <a:lnTo>
                      <a:pt x="2" y="67"/>
                    </a:lnTo>
                    <a:lnTo>
                      <a:pt x="4" y="55"/>
                    </a:lnTo>
                    <a:lnTo>
                      <a:pt x="8" y="38"/>
                    </a:lnTo>
                    <a:lnTo>
                      <a:pt x="14" y="23"/>
                    </a:lnTo>
                    <a:lnTo>
                      <a:pt x="22" y="10"/>
                    </a:lnTo>
                    <a:lnTo>
                      <a:pt x="32" y="1"/>
                    </a:lnTo>
                    <a:lnTo>
                      <a:pt x="45" y="0"/>
                    </a:lnTo>
                    <a:lnTo>
                      <a:pt x="35" y="6"/>
                    </a:lnTo>
                    <a:lnTo>
                      <a:pt x="26" y="17"/>
                    </a:lnTo>
                    <a:lnTo>
                      <a:pt x="19" y="29"/>
                    </a:lnTo>
                    <a:lnTo>
                      <a:pt x="12" y="42"/>
                    </a:lnTo>
                    <a:lnTo>
                      <a:pt x="7" y="55"/>
                    </a:lnTo>
                    <a:lnTo>
                      <a:pt x="3" y="67"/>
                    </a:lnTo>
                    <a:lnTo>
                      <a:pt x="0" y="74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49FF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6" name="任意多边形 59425"/>
              <p:cNvSpPr/>
              <p:nvPr/>
            </p:nvSpPr>
            <p:spPr>
              <a:xfrm>
                <a:off x="200" y="1129"/>
                <a:ext cx="45" cy="97"/>
              </a:xfrm>
              <a:custGeom>
                <a:avLst/>
                <a:gdLst/>
                <a:ahLst/>
                <a:cxnLst/>
                <a:rect l="0" t="0" r="0" b="0"/>
                <a:pathLst>
                  <a:path w="45" h="97">
                    <a:moveTo>
                      <a:pt x="0" y="97"/>
                    </a:moveTo>
                    <a:lnTo>
                      <a:pt x="0" y="56"/>
                    </a:lnTo>
                    <a:lnTo>
                      <a:pt x="4" y="46"/>
                    </a:lnTo>
                    <a:lnTo>
                      <a:pt x="8" y="36"/>
                    </a:lnTo>
                    <a:lnTo>
                      <a:pt x="13" y="27"/>
                    </a:lnTo>
                    <a:lnTo>
                      <a:pt x="18" y="19"/>
                    </a:lnTo>
                    <a:lnTo>
                      <a:pt x="24" y="12"/>
                    </a:lnTo>
                    <a:lnTo>
                      <a:pt x="31" y="6"/>
                    </a:lnTo>
                    <a:lnTo>
                      <a:pt x="38" y="2"/>
                    </a:lnTo>
                    <a:lnTo>
                      <a:pt x="45" y="0"/>
                    </a:lnTo>
                    <a:lnTo>
                      <a:pt x="44" y="2"/>
                    </a:lnTo>
                    <a:lnTo>
                      <a:pt x="40" y="8"/>
                    </a:lnTo>
                    <a:lnTo>
                      <a:pt x="33" y="17"/>
                    </a:lnTo>
                    <a:lnTo>
                      <a:pt x="26" y="29"/>
                    </a:lnTo>
                    <a:lnTo>
                      <a:pt x="18" y="44"/>
                    </a:lnTo>
                    <a:lnTo>
                      <a:pt x="11" y="60"/>
                    </a:lnTo>
                    <a:lnTo>
                      <a:pt x="5" y="78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49FF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7" name="任意多边形 59426"/>
              <p:cNvSpPr/>
              <p:nvPr/>
            </p:nvSpPr>
            <p:spPr>
              <a:xfrm>
                <a:off x="960" y="960"/>
                <a:ext cx="368" cy="514"/>
              </a:xfrm>
              <a:custGeom>
                <a:avLst/>
                <a:gdLst/>
                <a:ahLst/>
                <a:cxnLst/>
                <a:rect l="0" t="0" r="0" b="0"/>
                <a:pathLst>
                  <a:path w="368" h="514">
                    <a:moveTo>
                      <a:pt x="368" y="514"/>
                    </a:moveTo>
                    <a:lnTo>
                      <a:pt x="368" y="0"/>
                    </a:lnTo>
                    <a:lnTo>
                      <a:pt x="345" y="4"/>
                    </a:lnTo>
                    <a:lnTo>
                      <a:pt x="327" y="18"/>
                    </a:lnTo>
                    <a:lnTo>
                      <a:pt x="314" y="37"/>
                    </a:lnTo>
                    <a:lnTo>
                      <a:pt x="304" y="60"/>
                    </a:lnTo>
                    <a:lnTo>
                      <a:pt x="297" y="83"/>
                    </a:lnTo>
                    <a:lnTo>
                      <a:pt x="293" y="104"/>
                    </a:lnTo>
                    <a:lnTo>
                      <a:pt x="291" y="119"/>
                    </a:lnTo>
                    <a:lnTo>
                      <a:pt x="289" y="127"/>
                    </a:lnTo>
                    <a:lnTo>
                      <a:pt x="288" y="124"/>
                    </a:lnTo>
                    <a:lnTo>
                      <a:pt x="284" y="112"/>
                    </a:lnTo>
                    <a:lnTo>
                      <a:pt x="278" y="93"/>
                    </a:lnTo>
                    <a:lnTo>
                      <a:pt x="272" y="70"/>
                    </a:lnTo>
                    <a:lnTo>
                      <a:pt x="263" y="48"/>
                    </a:lnTo>
                    <a:lnTo>
                      <a:pt x="254" y="28"/>
                    </a:lnTo>
                    <a:lnTo>
                      <a:pt x="243" y="14"/>
                    </a:lnTo>
                    <a:lnTo>
                      <a:pt x="232" y="8"/>
                    </a:lnTo>
                    <a:lnTo>
                      <a:pt x="223" y="14"/>
                    </a:lnTo>
                    <a:lnTo>
                      <a:pt x="214" y="26"/>
                    </a:lnTo>
                    <a:lnTo>
                      <a:pt x="207" y="44"/>
                    </a:lnTo>
                    <a:lnTo>
                      <a:pt x="202" y="65"/>
                    </a:lnTo>
                    <a:lnTo>
                      <a:pt x="198" y="85"/>
                    </a:lnTo>
                    <a:lnTo>
                      <a:pt x="195" y="103"/>
                    </a:lnTo>
                    <a:lnTo>
                      <a:pt x="193" y="116"/>
                    </a:lnTo>
                    <a:lnTo>
                      <a:pt x="193" y="120"/>
                    </a:lnTo>
                    <a:lnTo>
                      <a:pt x="192" y="116"/>
                    </a:lnTo>
                    <a:lnTo>
                      <a:pt x="191" y="103"/>
                    </a:lnTo>
                    <a:lnTo>
                      <a:pt x="188" y="86"/>
                    </a:lnTo>
                    <a:lnTo>
                      <a:pt x="184" y="66"/>
                    </a:lnTo>
                    <a:lnTo>
                      <a:pt x="178" y="47"/>
                    </a:lnTo>
                    <a:lnTo>
                      <a:pt x="172" y="30"/>
                    </a:lnTo>
                    <a:lnTo>
                      <a:pt x="164" y="20"/>
                    </a:lnTo>
                    <a:lnTo>
                      <a:pt x="154" y="18"/>
                    </a:lnTo>
                    <a:lnTo>
                      <a:pt x="145" y="25"/>
                    </a:lnTo>
                    <a:lnTo>
                      <a:pt x="138" y="38"/>
                    </a:lnTo>
                    <a:lnTo>
                      <a:pt x="133" y="56"/>
                    </a:lnTo>
                    <a:lnTo>
                      <a:pt x="130" y="76"/>
                    </a:lnTo>
                    <a:lnTo>
                      <a:pt x="127" y="95"/>
                    </a:lnTo>
                    <a:lnTo>
                      <a:pt x="126" y="111"/>
                    </a:lnTo>
                    <a:lnTo>
                      <a:pt x="125" y="123"/>
                    </a:lnTo>
                    <a:lnTo>
                      <a:pt x="125" y="127"/>
                    </a:lnTo>
                    <a:lnTo>
                      <a:pt x="124" y="124"/>
                    </a:lnTo>
                    <a:lnTo>
                      <a:pt x="123" y="117"/>
                    </a:lnTo>
                    <a:lnTo>
                      <a:pt x="120" y="106"/>
                    </a:lnTo>
                    <a:lnTo>
                      <a:pt x="116" y="94"/>
                    </a:lnTo>
                    <a:lnTo>
                      <a:pt x="111" y="82"/>
                    </a:lnTo>
                    <a:lnTo>
                      <a:pt x="105" y="72"/>
                    </a:lnTo>
                    <a:lnTo>
                      <a:pt x="97" y="67"/>
                    </a:lnTo>
                    <a:lnTo>
                      <a:pt x="87" y="66"/>
                    </a:lnTo>
                    <a:lnTo>
                      <a:pt x="78" y="70"/>
                    </a:lnTo>
                    <a:lnTo>
                      <a:pt x="70" y="80"/>
                    </a:lnTo>
                    <a:lnTo>
                      <a:pt x="64" y="92"/>
                    </a:lnTo>
                    <a:lnTo>
                      <a:pt x="60" y="106"/>
                    </a:lnTo>
                    <a:lnTo>
                      <a:pt x="56" y="120"/>
                    </a:lnTo>
                    <a:lnTo>
                      <a:pt x="54" y="131"/>
                    </a:lnTo>
                    <a:lnTo>
                      <a:pt x="53" y="140"/>
                    </a:lnTo>
                    <a:lnTo>
                      <a:pt x="53" y="143"/>
                    </a:lnTo>
                    <a:lnTo>
                      <a:pt x="52" y="140"/>
                    </a:lnTo>
                    <a:lnTo>
                      <a:pt x="51" y="131"/>
                    </a:lnTo>
                    <a:lnTo>
                      <a:pt x="49" y="120"/>
                    </a:lnTo>
                    <a:lnTo>
                      <a:pt x="46" y="106"/>
                    </a:lnTo>
                    <a:lnTo>
                      <a:pt x="43" y="93"/>
                    </a:lnTo>
                    <a:lnTo>
                      <a:pt x="39" y="81"/>
                    </a:lnTo>
                    <a:lnTo>
                      <a:pt x="35" y="73"/>
                    </a:lnTo>
                    <a:lnTo>
                      <a:pt x="30" y="70"/>
                    </a:lnTo>
                    <a:lnTo>
                      <a:pt x="18" y="83"/>
                    </a:lnTo>
                    <a:lnTo>
                      <a:pt x="9" y="119"/>
                    </a:lnTo>
                    <a:lnTo>
                      <a:pt x="4" y="169"/>
                    </a:lnTo>
                    <a:lnTo>
                      <a:pt x="1" y="228"/>
                    </a:lnTo>
                    <a:lnTo>
                      <a:pt x="0" y="286"/>
                    </a:lnTo>
                    <a:lnTo>
                      <a:pt x="0" y="338"/>
                    </a:lnTo>
                    <a:lnTo>
                      <a:pt x="0" y="373"/>
                    </a:lnTo>
                    <a:lnTo>
                      <a:pt x="0" y="387"/>
                    </a:lnTo>
                    <a:lnTo>
                      <a:pt x="368" y="514"/>
                    </a:lnTo>
                    <a:close/>
                  </a:path>
                </a:pathLst>
              </a:custGeom>
              <a:solidFill>
                <a:srgbClr val="49FF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8" name="任意多边形 59427"/>
              <p:cNvSpPr/>
              <p:nvPr/>
            </p:nvSpPr>
            <p:spPr>
              <a:xfrm>
                <a:off x="200" y="1216"/>
                <a:ext cx="1124" cy="335"/>
              </a:xfrm>
              <a:custGeom>
                <a:avLst/>
                <a:gdLst/>
                <a:ahLst/>
                <a:cxnLst/>
                <a:rect l="0" t="0" r="0" b="0"/>
                <a:pathLst>
                  <a:path w="1124" h="335">
                    <a:moveTo>
                      <a:pt x="630" y="9"/>
                    </a:moveTo>
                    <a:lnTo>
                      <a:pt x="637" y="11"/>
                    </a:lnTo>
                    <a:lnTo>
                      <a:pt x="646" y="14"/>
                    </a:lnTo>
                    <a:lnTo>
                      <a:pt x="656" y="18"/>
                    </a:lnTo>
                    <a:lnTo>
                      <a:pt x="669" y="22"/>
                    </a:lnTo>
                    <a:lnTo>
                      <a:pt x="683" y="26"/>
                    </a:lnTo>
                    <a:lnTo>
                      <a:pt x="698" y="32"/>
                    </a:lnTo>
                    <a:lnTo>
                      <a:pt x="715" y="37"/>
                    </a:lnTo>
                    <a:lnTo>
                      <a:pt x="733" y="43"/>
                    </a:lnTo>
                    <a:lnTo>
                      <a:pt x="752" y="50"/>
                    </a:lnTo>
                    <a:lnTo>
                      <a:pt x="771" y="56"/>
                    </a:lnTo>
                    <a:lnTo>
                      <a:pt x="792" y="64"/>
                    </a:lnTo>
                    <a:lnTo>
                      <a:pt x="813" y="71"/>
                    </a:lnTo>
                    <a:lnTo>
                      <a:pt x="834" y="78"/>
                    </a:lnTo>
                    <a:lnTo>
                      <a:pt x="856" y="86"/>
                    </a:lnTo>
                    <a:lnTo>
                      <a:pt x="878" y="93"/>
                    </a:lnTo>
                    <a:lnTo>
                      <a:pt x="900" y="101"/>
                    </a:lnTo>
                    <a:lnTo>
                      <a:pt x="921" y="108"/>
                    </a:lnTo>
                    <a:lnTo>
                      <a:pt x="943" y="116"/>
                    </a:lnTo>
                    <a:lnTo>
                      <a:pt x="963" y="123"/>
                    </a:lnTo>
                    <a:lnTo>
                      <a:pt x="984" y="129"/>
                    </a:lnTo>
                    <a:lnTo>
                      <a:pt x="1003" y="136"/>
                    </a:lnTo>
                    <a:lnTo>
                      <a:pt x="1022" y="143"/>
                    </a:lnTo>
                    <a:lnTo>
                      <a:pt x="1039" y="149"/>
                    </a:lnTo>
                    <a:lnTo>
                      <a:pt x="1055" y="155"/>
                    </a:lnTo>
                    <a:lnTo>
                      <a:pt x="1070" y="160"/>
                    </a:lnTo>
                    <a:lnTo>
                      <a:pt x="1084" y="165"/>
                    </a:lnTo>
                    <a:lnTo>
                      <a:pt x="1095" y="169"/>
                    </a:lnTo>
                    <a:lnTo>
                      <a:pt x="1105" y="172"/>
                    </a:lnTo>
                    <a:lnTo>
                      <a:pt x="1113" y="174"/>
                    </a:lnTo>
                    <a:lnTo>
                      <a:pt x="1119" y="177"/>
                    </a:lnTo>
                    <a:lnTo>
                      <a:pt x="1123" y="178"/>
                    </a:lnTo>
                    <a:lnTo>
                      <a:pt x="1124" y="178"/>
                    </a:lnTo>
                    <a:lnTo>
                      <a:pt x="1124" y="335"/>
                    </a:lnTo>
                    <a:lnTo>
                      <a:pt x="0" y="335"/>
                    </a:lnTo>
                    <a:lnTo>
                      <a:pt x="0" y="121"/>
                    </a:lnTo>
                    <a:lnTo>
                      <a:pt x="422" y="9"/>
                    </a:lnTo>
                    <a:lnTo>
                      <a:pt x="424" y="9"/>
                    </a:lnTo>
                    <a:lnTo>
                      <a:pt x="429" y="8"/>
                    </a:lnTo>
                    <a:lnTo>
                      <a:pt x="436" y="7"/>
                    </a:lnTo>
                    <a:lnTo>
                      <a:pt x="447" y="6"/>
                    </a:lnTo>
                    <a:lnTo>
                      <a:pt x="459" y="5"/>
                    </a:lnTo>
                    <a:lnTo>
                      <a:pt x="472" y="4"/>
                    </a:lnTo>
                    <a:lnTo>
                      <a:pt x="487" y="3"/>
                    </a:lnTo>
                    <a:lnTo>
                      <a:pt x="504" y="2"/>
                    </a:lnTo>
                    <a:lnTo>
                      <a:pt x="521" y="1"/>
                    </a:lnTo>
                    <a:lnTo>
                      <a:pt x="538" y="0"/>
                    </a:lnTo>
                    <a:lnTo>
                      <a:pt x="556" y="0"/>
                    </a:lnTo>
                    <a:lnTo>
                      <a:pt x="572" y="1"/>
                    </a:lnTo>
                    <a:lnTo>
                      <a:pt x="589" y="2"/>
                    </a:lnTo>
                    <a:lnTo>
                      <a:pt x="604" y="4"/>
                    </a:lnTo>
                    <a:lnTo>
                      <a:pt x="618" y="6"/>
                    </a:lnTo>
                    <a:lnTo>
                      <a:pt x="630" y="9"/>
                    </a:lnTo>
                    <a:close/>
                  </a:path>
                </a:pathLst>
              </a:custGeom>
              <a:solidFill>
                <a:srgbClr val="00FF0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29" name="任意多边形 59428"/>
              <p:cNvSpPr/>
              <p:nvPr/>
            </p:nvSpPr>
            <p:spPr>
              <a:xfrm>
                <a:off x="454" y="1252"/>
                <a:ext cx="537" cy="86"/>
              </a:xfrm>
              <a:custGeom>
                <a:avLst/>
                <a:gdLst/>
                <a:ahLst/>
                <a:cxnLst/>
                <a:rect l="0" t="0" r="0" b="0"/>
                <a:pathLst>
                  <a:path w="537" h="86">
                    <a:moveTo>
                      <a:pt x="182" y="0"/>
                    </a:moveTo>
                    <a:lnTo>
                      <a:pt x="399" y="25"/>
                    </a:lnTo>
                    <a:lnTo>
                      <a:pt x="537" y="86"/>
                    </a:lnTo>
                    <a:lnTo>
                      <a:pt x="0" y="68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00BF0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0" name="任意多边形 59429"/>
              <p:cNvSpPr/>
              <p:nvPr/>
            </p:nvSpPr>
            <p:spPr>
              <a:xfrm>
                <a:off x="533" y="1409"/>
                <a:ext cx="67" cy="25"/>
              </a:xfrm>
              <a:custGeom>
                <a:avLst/>
                <a:gdLst/>
                <a:ahLst/>
                <a:cxnLst/>
                <a:rect l="0" t="0" r="0" b="0"/>
                <a:pathLst>
                  <a:path w="67" h="25">
                    <a:moveTo>
                      <a:pt x="33" y="25"/>
                    </a:moveTo>
                    <a:lnTo>
                      <a:pt x="40" y="25"/>
                    </a:lnTo>
                    <a:lnTo>
                      <a:pt x="46" y="24"/>
                    </a:lnTo>
                    <a:lnTo>
                      <a:pt x="52" y="23"/>
                    </a:lnTo>
                    <a:lnTo>
                      <a:pt x="57" y="21"/>
                    </a:lnTo>
                    <a:lnTo>
                      <a:pt x="61" y="20"/>
                    </a:lnTo>
                    <a:lnTo>
                      <a:pt x="64" y="17"/>
                    </a:lnTo>
                    <a:lnTo>
                      <a:pt x="66" y="15"/>
                    </a:lnTo>
                    <a:lnTo>
                      <a:pt x="67" y="13"/>
                    </a:lnTo>
                    <a:lnTo>
                      <a:pt x="66" y="10"/>
                    </a:lnTo>
                    <a:lnTo>
                      <a:pt x="64" y="8"/>
                    </a:lnTo>
                    <a:lnTo>
                      <a:pt x="61" y="6"/>
                    </a:lnTo>
                    <a:lnTo>
                      <a:pt x="57" y="4"/>
                    </a:lnTo>
                    <a:lnTo>
                      <a:pt x="52" y="2"/>
                    </a:lnTo>
                    <a:lnTo>
                      <a:pt x="46" y="1"/>
                    </a:lnTo>
                    <a:lnTo>
                      <a:pt x="40" y="0"/>
                    </a:lnTo>
                    <a:lnTo>
                      <a:pt x="33" y="0"/>
                    </a:lnTo>
                    <a:lnTo>
                      <a:pt x="26" y="0"/>
                    </a:lnTo>
                    <a:lnTo>
                      <a:pt x="20" y="1"/>
                    </a:lnTo>
                    <a:lnTo>
                      <a:pt x="15" y="2"/>
                    </a:lnTo>
                    <a:lnTo>
                      <a:pt x="10" y="4"/>
                    </a:lnTo>
                    <a:lnTo>
                      <a:pt x="6" y="6"/>
                    </a:lnTo>
                    <a:lnTo>
                      <a:pt x="3" y="8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3" y="17"/>
                    </a:lnTo>
                    <a:lnTo>
                      <a:pt x="6" y="20"/>
                    </a:lnTo>
                    <a:lnTo>
                      <a:pt x="10" y="21"/>
                    </a:lnTo>
                    <a:lnTo>
                      <a:pt x="15" y="23"/>
                    </a:lnTo>
                    <a:lnTo>
                      <a:pt x="20" y="24"/>
                    </a:lnTo>
                    <a:lnTo>
                      <a:pt x="26" y="25"/>
                    </a:ln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1" name="任意多边形 59430"/>
              <p:cNvSpPr/>
              <p:nvPr/>
            </p:nvSpPr>
            <p:spPr>
              <a:xfrm>
                <a:off x="559" y="864"/>
                <a:ext cx="15" cy="566"/>
              </a:xfrm>
              <a:custGeom>
                <a:avLst/>
                <a:gdLst/>
                <a:ahLst/>
                <a:cxnLst/>
                <a:rect l="0" t="0" r="0" b="0"/>
                <a:pathLst>
                  <a:path w="15" h="566">
                    <a:moveTo>
                      <a:pt x="15" y="553"/>
                    </a:moveTo>
                    <a:lnTo>
                      <a:pt x="15" y="14"/>
                    </a:lnTo>
                    <a:lnTo>
                      <a:pt x="15" y="14"/>
                    </a:lnTo>
                    <a:lnTo>
                      <a:pt x="15" y="9"/>
                    </a:lnTo>
                    <a:lnTo>
                      <a:pt x="13" y="4"/>
                    </a:lnTo>
                    <a:lnTo>
                      <a:pt x="11" y="1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553"/>
                    </a:lnTo>
                    <a:lnTo>
                      <a:pt x="0" y="553"/>
                    </a:lnTo>
                    <a:lnTo>
                      <a:pt x="0" y="558"/>
                    </a:lnTo>
                    <a:lnTo>
                      <a:pt x="2" y="562"/>
                    </a:lnTo>
                    <a:lnTo>
                      <a:pt x="4" y="565"/>
                    </a:lnTo>
                    <a:lnTo>
                      <a:pt x="7" y="566"/>
                    </a:lnTo>
                    <a:lnTo>
                      <a:pt x="11" y="565"/>
                    </a:lnTo>
                    <a:lnTo>
                      <a:pt x="13" y="562"/>
                    </a:lnTo>
                    <a:lnTo>
                      <a:pt x="15" y="558"/>
                    </a:lnTo>
                    <a:lnTo>
                      <a:pt x="15" y="553"/>
                    </a:lnTo>
                    <a:lnTo>
                      <a:pt x="15" y="553"/>
                    </a:lnTo>
                    <a:close/>
                  </a:path>
                </a:pathLst>
              </a:custGeom>
              <a:solidFill>
                <a:srgbClr val="666666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2" name="任意多边形 59431"/>
              <p:cNvSpPr/>
              <p:nvPr/>
            </p:nvSpPr>
            <p:spPr>
              <a:xfrm>
                <a:off x="556" y="727"/>
                <a:ext cx="358" cy="230"/>
              </a:xfrm>
              <a:custGeom>
                <a:avLst/>
                <a:gdLst/>
                <a:ahLst/>
                <a:cxnLst/>
                <a:rect l="0" t="0" r="0" b="0"/>
                <a:pathLst>
                  <a:path w="182" h="94">
                    <a:moveTo>
                      <a:pt x="0" y="0"/>
                    </a:moveTo>
                    <a:lnTo>
                      <a:pt x="0" y="94"/>
                    </a:lnTo>
                    <a:lnTo>
                      <a:pt x="2" y="93"/>
                    </a:lnTo>
                    <a:lnTo>
                      <a:pt x="5" y="91"/>
                    </a:lnTo>
                    <a:lnTo>
                      <a:pt x="10" y="89"/>
                    </a:lnTo>
                    <a:lnTo>
                      <a:pt x="17" y="86"/>
                    </a:lnTo>
                    <a:lnTo>
                      <a:pt x="26" y="83"/>
                    </a:lnTo>
                    <a:lnTo>
                      <a:pt x="37" y="79"/>
                    </a:lnTo>
                    <a:lnTo>
                      <a:pt x="48" y="76"/>
                    </a:lnTo>
                    <a:lnTo>
                      <a:pt x="61" y="72"/>
                    </a:lnTo>
                    <a:lnTo>
                      <a:pt x="75" y="69"/>
                    </a:lnTo>
                    <a:lnTo>
                      <a:pt x="89" y="66"/>
                    </a:lnTo>
                    <a:lnTo>
                      <a:pt x="104" y="64"/>
                    </a:lnTo>
                    <a:lnTo>
                      <a:pt x="119" y="63"/>
                    </a:lnTo>
                    <a:lnTo>
                      <a:pt x="135" y="63"/>
                    </a:lnTo>
                    <a:lnTo>
                      <a:pt x="151" y="63"/>
                    </a:lnTo>
                    <a:lnTo>
                      <a:pt x="166" y="65"/>
                    </a:lnTo>
                    <a:lnTo>
                      <a:pt x="182" y="69"/>
                    </a:lnTo>
                    <a:lnTo>
                      <a:pt x="181" y="69"/>
                    </a:lnTo>
                    <a:lnTo>
                      <a:pt x="178" y="67"/>
                    </a:lnTo>
                    <a:lnTo>
                      <a:pt x="173" y="63"/>
                    </a:lnTo>
                    <a:lnTo>
                      <a:pt x="167" y="59"/>
                    </a:lnTo>
                    <a:lnTo>
                      <a:pt x="159" y="53"/>
                    </a:lnTo>
                    <a:lnTo>
                      <a:pt x="149" y="47"/>
                    </a:lnTo>
                    <a:lnTo>
                      <a:pt x="138" y="41"/>
                    </a:lnTo>
                    <a:lnTo>
                      <a:pt x="126" y="34"/>
                    </a:lnTo>
                    <a:lnTo>
                      <a:pt x="113" y="27"/>
                    </a:lnTo>
                    <a:lnTo>
                      <a:pt x="99" y="21"/>
                    </a:lnTo>
                    <a:lnTo>
                      <a:pt x="84" y="15"/>
                    </a:lnTo>
                    <a:lnTo>
                      <a:pt x="68" y="10"/>
                    </a:lnTo>
                    <a:lnTo>
                      <a:pt x="52" y="5"/>
                    </a:lnTo>
                    <a:lnTo>
                      <a:pt x="35" y="3"/>
                    </a:lnTo>
                    <a:lnTo>
                      <a:pt x="18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3" name="任意多边形 59432"/>
              <p:cNvSpPr/>
              <p:nvPr/>
            </p:nvSpPr>
            <p:spPr>
              <a:xfrm>
                <a:off x="799" y="1364"/>
                <a:ext cx="36" cy="34"/>
              </a:xfrm>
              <a:custGeom>
                <a:avLst/>
                <a:gdLst/>
                <a:ahLst/>
                <a:cxnLst/>
                <a:rect l="0" t="0" r="0" b="0"/>
                <a:pathLst>
                  <a:path w="36" h="34">
                    <a:moveTo>
                      <a:pt x="18" y="34"/>
                    </a:moveTo>
                    <a:lnTo>
                      <a:pt x="21" y="34"/>
                    </a:lnTo>
                    <a:lnTo>
                      <a:pt x="25" y="33"/>
                    </a:lnTo>
                    <a:lnTo>
                      <a:pt x="27" y="31"/>
                    </a:lnTo>
                    <a:lnTo>
                      <a:pt x="30" y="29"/>
                    </a:lnTo>
                    <a:lnTo>
                      <a:pt x="33" y="27"/>
                    </a:lnTo>
                    <a:lnTo>
                      <a:pt x="34" y="24"/>
                    </a:lnTo>
                    <a:lnTo>
                      <a:pt x="35" y="20"/>
                    </a:lnTo>
                    <a:lnTo>
                      <a:pt x="36" y="17"/>
                    </a:lnTo>
                    <a:lnTo>
                      <a:pt x="35" y="13"/>
                    </a:lnTo>
                    <a:lnTo>
                      <a:pt x="34" y="10"/>
                    </a:lnTo>
                    <a:lnTo>
                      <a:pt x="33" y="7"/>
                    </a:lnTo>
                    <a:lnTo>
                      <a:pt x="30" y="5"/>
                    </a:lnTo>
                    <a:lnTo>
                      <a:pt x="27" y="2"/>
                    </a:lnTo>
                    <a:lnTo>
                      <a:pt x="25" y="1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2"/>
                    </a:lnTo>
                    <a:lnTo>
                      <a:pt x="6" y="5"/>
                    </a:lnTo>
                    <a:lnTo>
                      <a:pt x="3" y="7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3" y="27"/>
                    </a:lnTo>
                    <a:lnTo>
                      <a:pt x="6" y="29"/>
                    </a:lnTo>
                    <a:lnTo>
                      <a:pt x="8" y="31"/>
                    </a:lnTo>
                    <a:lnTo>
                      <a:pt x="11" y="33"/>
                    </a:lnTo>
                    <a:lnTo>
                      <a:pt x="14" y="34"/>
                    </a:lnTo>
                    <a:lnTo>
                      <a:pt x="18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4" name="任意多边形 59433"/>
              <p:cNvSpPr/>
              <p:nvPr/>
            </p:nvSpPr>
            <p:spPr>
              <a:xfrm>
                <a:off x="682" y="1403"/>
                <a:ext cx="14" cy="33"/>
              </a:xfrm>
              <a:custGeom>
                <a:avLst/>
                <a:gdLst/>
                <a:ahLst/>
                <a:cxnLst/>
                <a:rect l="0" t="0" r="0" b="0"/>
                <a:pathLst>
                  <a:path w="14" h="33">
                    <a:moveTo>
                      <a:pt x="9" y="33"/>
                    </a:moveTo>
                    <a:lnTo>
                      <a:pt x="14" y="31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9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5" name="任意多边形 59434"/>
              <p:cNvSpPr/>
              <p:nvPr/>
            </p:nvSpPr>
            <p:spPr>
              <a:xfrm>
                <a:off x="674" y="1402"/>
                <a:ext cx="14" cy="32"/>
              </a:xfrm>
              <a:custGeom>
                <a:avLst/>
                <a:gdLst/>
                <a:ahLst/>
                <a:cxnLst/>
                <a:rect l="0" t="0" r="0" b="0"/>
                <a:pathLst>
                  <a:path w="14" h="32">
                    <a:moveTo>
                      <a:pt x="9" y="32"/>
                    </a:moveTo>
                    <a:lnTo>
                      <a:pt x="14" y="31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9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6" name="任意多边形 59435"/>
              <p:cNvSpPr/>
              <p:nvPr/>
            </p:nvSpPr>
            <p:spPr>
              <a:xfrm>
                <a:off x="905" y="1460"/>
                <a:ext cx="10" cy="33"/>
              </a:xfrm>
              <a:custGeom>
                <a:avLst/>
                <a:gdLst/>
                <a:ahLst/>
                <a:cxnLst/>
                <a:rect l="0" t="0" r="0" b="0"/>
                <a:pathLst>
                  <a:path w="10" h="33">
                    <a:moveTo>
                      <a:pt x="10" y="1"/>
                    </a:moveTo>
                    <a:lnTo>
                      <a:pt x="5" y="0"/>
                    </a:lnTo>
                    <a:lnTo>
                      <a:pt x="0" y="32"/>
                    </a:lnTo>
                    <a:lnTo>
                      <a:pt x="5" y="33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437" name="任意多边形 59436"/>
              <p:cNvSpPr/>
              <p:nvPr/>
            </p:nvSpPr>
            <p:spPr>
              <a:xfrm>
                <a:off x="893" y="1453"/>
                <a:ext cx="11" cy="43"/>
              </a:xfrm>
              <a:custGeom>
                <a:avLst/>
                <a:gdLst/>
                <a:ahLst/>
                <a:cxnLst/>
                <a:rect l="0" t="0" r="0" b="0"/>
                <a:pathLst>
                  <a:path w="11" h="43">
                    <a:moveTo>
                      <a:pt x="11" y="0"/>
                    </a:moveTo>
                    <a:lnTo>
                      <a:pt x="6" y="0"/>
                    </a:lnTo>
                    <a:lnTo>
                      <a:pt x="0" y="41"/>
                    </a:lnTo>
                    <a:lnTo>
                      <a:pt x="5" y="4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</a:ln>
              <a:effectLst>
                <a:outerShdw dist="35921" dir="2699999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9438" name="流程图: 过程 59437"/>
            <p:cNvSpPr/>
            <p:nvPr/>
          </p:nvSpPr>
          <p:spPr>
            <a:xfrm>
              <a:off x="1808" y="2184"/>
              <a:ext cx="720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39" name="流程图: 过程 59438"/>
            <p:cNvSpPr/>
            <p:nvPr/>
          </p:nvSpPr>
          <p:spPr>
            <a:xfrm>
              <a:off x="2432" y="2443"/>
              <a:ext cx="48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40" name="左箭头 59439" descr="编织物"/>
            <p:cNvSpPr/>
            <p:nvPr/>
          </p:nvSpPr>
          <p:spPr>
            <a:xfrm rot="1934990">
              <a:off x="1643" y="2950"/>
              <a:ext cx="3618" cy="178"/>
            </a:xfrm>
            <a:prstGeom prst="leftArrow">
              <a:avLst>
                <a:gd name="adj1" fmla="val 50000"/>
                <a:gd name="adj2" fmla="val 508146"/>
              </a:avLst>
            </a:prstGeom>
            <a:blipFill rotWithShape="0">
              <a:blip r:embed="rId1"/>
            </a:blipFill>
            <a:ln w="38100" cap="sq" cmpd="sng">
              <a:solidFill>
                <a:srgbClr val="FF0000"/>
              </a:solidFill>
              <a:prstDash val="solid"/>
              <a:miter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41" name="文本框 59440"/>
            <p:cNvSpPr txBox="1"/>
            <p:nvPr/>
          </p:nvSpPr>
          <p:spPr>
            <a:xfrm>
              <a:off x="1136" y="2664"/>
              <a:ext cx="1697" cy="47"/>
            </a:xfrm>
            <a:prstGeom prst="rect">
              <a:avLst/>
            </a:prstGeom>
            <a:gradFill rotWithShape="0">
              <a:gsLst>
                <a:gs pos="0">
                  <a:srgbClr val="FFEBFA">
                    <a:alpha val="100000"/>
                  </a:srgbClr>
                </a:gs>
                <a:gs pos="30000">
                  <a:srgbClr val="C4D6EB">
                    <a:alpha val="100000"/>
                  </a:srgbClr>
                </a:gs>
                <a:gs pos="60001">
                  <a:srgbClr val="85C2FF">
                    <a:alpha val="100000"/>
                  </a:srgbClr>
                </a:gs>
                <a:gs pos="100000">
                  <a:srgbClr val="5E9EFF">
                    <a:alpha val="100000"/>
                  </a:srgbClr>
                </a:gs>
              </a:gsLst>
              <a:lin ang="5400000" scaled="1"/>
              <a:tileRect/>
            </a:gradFill>
            <a:ln w="9525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E9EFF"/>
              </a:extrusionClr>
            </a:sp3d>
          </p:spPr>
          <p:txBody>
            <a:bodyPr anchor="ctr">
              <a:flatTx/>
            </a:bodyPr>
            <a:lstStyle/>
            <a:p>
              <a:pPr algn="l" eaLnBrk="0" hangingPunct="0"/>
              <a:endParaRPr lang="zh-CN" altLang="en-US" sz="2000" b="0" dirty="0">
                <a:solidFill>
                  <a:srgbClr val="EF135C"/>
                </a:solidFill>
                <a:latin typeface="SimHei" panose="02010609060101010101" charset="-122"/>
                <a:ea typeface="SimHei" panose="02010609060101010101" charset="-122"/>
              </a:endParaRPr>
            </a:p>
          </p:txBody>
        </p:sp>
        <p:sp>
          <p:nvSpPr>
            <p:cNvPr id="59442" name="流程图: 过程 59441"/>
            <p:cNvSpPr/>
            <p:nvPr/>
          </p:nvSpPr>
          <p:spPr>
            <a:xfrm>
              <a:off x="3056" y="2664"/>
              <a:ext cx="48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43" name="流程图: 过程 59442"/>
            <p:cNvSpPr/>
            <p:nvPr/>
          </p:nvSpPr>
          <p:spPr>
            <a:xfrm>
              <a:off x="2864" y="2664"/>
              <a:ext cx="720" cy="47"/>
            </a:xfrm>
            <a:prstGeom prst="flowChartProcess">
              <a:avLst/>
            </a:prstGeom>
            <a:gradFill rotWithShape="0">
              <a:gsLst>
                <a:gs pos="0">
                  <a:srgbClr val="FFF200">
                    <a:alpha val="100000"/>
                  </a:srgbClr>
                </a:gs>
                <a:gs pos="45000">
                  <a:srgbClr val="FF7A00">
                    <a:alpha val="100000"/>
                  </a:srgbClr>
                </a:gs>
                <a:gs pos="70000">
                  <a:srgbClr val="FF0300">
                    <a:alpha val="100000"/>
                  </a:srgbClr>
                </a:gs>
                <a:gs pos="100000">
                  <a:srgbClr val="4D0808">
                    <a:alpha val="100000"/>
                  </a:srgbClr>
                </a:gs>
              </a:gsLst>
              <a:lin ang="5400000" scaled="1"/>
              <a:tileRect/>
            </a:gradFill>
            <a:ln w="12700"/>
            <a:scene3d>
              <a:camera prst="legacyObliqueTopRight">
                <a:rot lat="0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200"/>
              </a:extrusionClr>
            </a:sp3d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9448" name="图片 594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0" y="3669030"/>
            <a:ext cx="285115" cy="335280"/>
          </a:xfrm>
          <a:prstGeom prst="rect">
            <a:avLst/>
          </a:prstGeom>
          <a:noFill/>
          <a:ln w="9525">
            <a:noFill/>
          </a:ln>
          <a:effectLst>
            <a:outerShdw dist="107763" dir="18900000" algn="ctr" rotWithShape="0">
              <a:srgbClr val="808080"/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85" y="4156710"/>
            <a:ext cx="285115" cy="335280"/>
          </a:xfrm>
          <a:prstGeom prst="rect">
            <a:avLst/>
          </a:prstGeom>
          <a:noFill/>
          <a:ln w="9525">
            <a:noFill/>
          </a:ln>
          <a:effectLst>
            <a:outerShdw dist="107763" dir="18900000" algn="ctr" rotWithShape="0">
              <a:srgbClr val="808080"/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10" y="4529455"/>
            <a:ext cx="285115" cy="335280"/>
          </a:xfrm>
          <a:prstGeom prst="rect">
            <a:avLst/>
          </a:prstGeom>
          <a:noFill/>
          <a:ln w="9525">
            <a:noFill/>
          </a:ln>
          <a:effectLst>
            <a:outerShdw dist="107763" dir="18900000" algn="ctr" rotWithShape="0">
              <a:srgbClr val="808080"/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590" y="4946015"/>
            <a:ext cx="285115" cy="335280"/>
          </a:xfrm>
          <a:prstGeom prst="rect">
            <a:avLst/>
          </a:prstGeom>
          <a:noFill/>
          <a:ln w="9525">
            <a:noFill/>
          </a:ln>
          <a:effectLst>
            <a:outerShdw dist="107763" dir="18900000" algn="ctr" rotWithShape="0">
              <a:srgbClr val="808080"/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195" y="5554345"/>
            <a:ext cx="285115" cy="335280"/>
          </a:xfrm>
          <a:prstGeom prst="rect">
            <a:avLst/>
          </a:prstGeom>
          <a:noFill/>
          <a:ln w="9525">
            <a:noFill/>
          </a:ln>
          <a:effectLst>
            <a:outerShdw dist="107763" dir="18900000" algn="ctr" rotWithShape="0">
              <a:srgbClr val="808080"/>
            </a:outerShdw>
          </a:effectLst>
        </p:spPr>
      </p:pic>
      <p:grpSp>
        <p:nvGrpSpPr>
          <p:cNvPr id="111" name="组合 110"/>
          <p:cNvGrpSpPr/>
          <p:nvPr/>
        </p:nvGrpSpPr>
        <p:grpSpPr>
          <a:xfrm>
            <a:off x="4841875" y="2873375"/>
            <a:ext cx="2851785" cy="2121535"/>
            <a:chOff x="792868" y="618113"/>
            <a:chExt cx="1314008" cy="1314008"/>
          </a:xfrm>
        </p:grpSpPr>
        <p:grpSp>
          <p:nvGrpSpPr>
            <p:cNvPr id="112" name="组合 111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4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13" name="椭圆 112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 l="-5000" r="-5000"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48095" y="1346662"/>
            <a:ext cx="1368000" cy="1534629"/>
            <a:chOff x="-18000" y="1401622"/>
            <a:chExt cx="1368000" cy="1368000"/>
          </a:xfrm>
          <a:effectLst>
            <a:outerShdw blurRad="444500" dist="2540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9" name="圆角矩形 67"/>
            <p:cNvSpPr/>
            <p:nvPr/>
          </p:nvSpPr>
          <p:spPr>
            <a:xfrm>
              <a:off x="-18000" y="1401622"/>
              <a:ext cx="1368000" cy="1368000"/>
            </a:xfrm>
            <a:prstGeom prst="roundRect">
              <a:avLst>
                <a:gd name="adj" fmla="val 13882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10" name="圆角矩形 68"/>
            <p:cNvSpPr/>
            <p:nvPr/>
          </p:nvSpPr>
          <p:spPr>
            <a:xfrm>
              <a:off x="0" y="1419622"/>
              <a:ext cx="1332000" cy="1332000"/>
            </a:xfrm>
            <a:prstGeom prst="roundRect">
              <a:avLst>
                <a:gd name="adj" fmla="val 14121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06255" y="1346662"/>
            <a:ext cx="1368000" cy="1534629"/>
            <a:chOff x="-18000" y="1401622"/>
            <a:chExt cx="1368000" cy="1368000"/>
          </a:xfrm>
          <a:effectLst>
            <a:outerShdw blurRad="444500" dist="2540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12" name="圆角矩形 70"/>
            <p:cNvSpPr/>
            <p:nvPr/>
          </p:nvSpPr>
          <p:spPr>
            <a:xfrm>
              <a:off x="-18000" y="1401622"/>
              <a:ext cx="1368000" cy="1368000"/>
            </a:xfrm>
            <a:prstGeom prst="roundRect">
              <a:avLst>
                <a:gd name="adj" fmla="val 13882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14" name="圆角矩形 71"/>
            <p:cNvSpPr/>
            <p:nvPr/>
          </p:nvSpPr>
          <p:spPr>
            <a:xfrm>
              <a:off x="0" y="1419622"/>
              <a:ext cx="1332000" cy="1332000"/>
            </a:xfrm>
            <a:prstGeom prst="roundRect">
              <a:avLst>
                <a:gd name="adj" fmla="val 14121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72000" y="1346662"/>
            <a:ext cx="1368000" cy="1534629"/>
            <a:chOff x="-18000" y="1401622"/>
            <a:chExt cx="1368000" cy="1368000"/>
          </a:xfrm>
          <a:effectLst>
            <a:outerShdw blurRad="444500" dist="2540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16" name="圆角矩形 73"/>
            <p:cNvSpPr/>
            <p:nvPr/>
          </p:nvSpPr>
          <p:spPr>
            <a:xfrm>
              <a:off x="-18000" y="1401622"/>
              <a:ext cx="1368000" cy="1368000"/>
            </a:xfrm>
            <a:prstGeom prst="roundRect">
              <a:avLst>
                <a:gd name="adj" fmla="val 13882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17" name="圆角矩形 74"/>
            <p:cNvSpPr/>
            <p:nvPr/>
          </p:nvSpPr>
          <p:spPr>
            <a:xfrm>
              <a:off x="0" y="1419622"/>
              <a:ext cx="1332000" cy="1332000"/>
            </a:xfrm>
            <a:prstGeom prst="roundRect">
              <a:avLst>
                <a:gd name="adj" fmla="val 14121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55441" y="1346662"/>
            <a:ext cx="1368000" cy="1534629"/>
            <a:chOff x="-18000" y="1401622"/>
            <a:chExt cx="1368000" cy="1368000"/>
          </a:xfrm>
          <a:effectLst>
            <a:outerShdw blurRad="444500" dist="2540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19" name="圆角矩形 76"/>
            <p:cNvSpPr/>
            <p:nvPr/>
          </p:nvSpPr>
          <p:spPr>
            <a:xfrm>
              <a:off x="-18000" y="1401622"/>
              <a:ext cx="1368000" cy="1368000"/>
            </a:xfrm>
            <a:prstGeom prst="roundRect">
              <a:avLst>
                <a:gd name="adj" fmla="val 13882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  <p:sp>
          <p:nvSpPr>
            <p:cNvPr id="20" name="圆角矩形 77"/>
            <p:cNvSpPr/>
            <p:nvPr/>
          </p:nvSpPr>
          <p:spPr>
            <a:xfrm>
              <a:off x="0" y="1419622"/>
              <a:ext cx="1332000" cy="1332000"/>
            </a:xfrm>
            <a:prstGeom prst="roundRect">
              <a:avLst>
                <a:gd name="adj" fmla="val 14121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>
                <a:solidFill>
                  <a:srgbClr val="C00000"/>
                </a:solidFill>
                <a:latin typeface="Calibri" panose="020F0502020204030204"/>
                <a:ea typeface="Microsoft YaHei" panose="020B0503020204020204" pitchFamily="34" charset="-122"/>
              </a:endParaRPr>
            </a:p>
          </p:txBody>
        </p:sp>
      </p:grpSp>
      <p:sp>
        <p:nvSpPr>
          <p:cNvPr id="21" name="TextBox 78"/>
          <p:cNvSpPr txBox="1"/>
          <p:nvPr/>
        </p:nvSpPr>
        <p:spPr>
          <a:xfrm>
            <a:off x="1609750" y="1498480"/>
            <a:ext cx="1441421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共</a:t>
            </a:r>
            <a:endParaRPr lang="zh-CN" altLang="en-US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2" name="TextBox 79"/>
          <p:cNvSpPr txBox="1"/>
          <p:nvPr/>
        </p:nvSpPr>
        <p:spPr>
          <a:xfrm>
            <a:off x="3056398" y="1498480"/>
            <a:ext cx="1441421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同</a:t>
            </a:r>
            <a:endParaRPr lang="zh-CN" altLang="en-US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3" name="TextBox 80"/>
          <p:cNvSpPr txBox="1"/>
          <p:nvPr/>
        </p:nvSpPr>
        <p:spPr>
          <a:xfrm>
            <a:off x="4758224" y="1498480"/>
            <a:ext cx="9692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进</a:t>
            </a:r>
            <a:endParaRPr lang="zh-CN" altLang="en-US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4" name="TextBox 81"/>
          <p:cNvSpPr txBox="1"/>
          <p:nvPr/>
        </p:nvSpPr>
        <p:spPr>
          <a:xfrm>
            <a:off x="6018428" y="1523880"/>
            <a:ext cx="1441421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8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步</a:t>
            </a:r>
            <a:endParaRPr lang="zh-CN" altLang="en-US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551539" y="1181201"/>
            <a:ext cx="232095" cy="26036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dirty="0">
              <a:solidFill>
                <a:prstClr val="white"/>
              </a:solidFill>
              <a:latin typeface="Calibri" panose="020F0502020204030204"/>
              <a:ea typeface="Microsoft YaHei" panose="020B0503020204020204" pitchFamily="34" charset="-122"/>
            </a:endParaRPr>
          </a:p>
        </p:txBody>
      </p:sp>
      <p:sp>
        <p:nvSpPr>
          <p:cNvPr id="3" name="标题 3"/>
          <p:cNvSpPr>
            <a:spLocks noGrp="1"/>
          </p:cNvSpPr>
          <p:nvPr>
            <p:ph type="title"/>
          </p:nvPr>
        </p:nvSpPr>
        <p:spPr>
          <a:xfrm>
            <a:off x="4707657" y="5303984"/>
            <a:ext cx="4096695" cy="1237441"/>
          </a:xfrm>
        </p:spPr>
        <p:txBody>
          <a:bodyPr/>
          <a:lstStyle/>
          <a:p>
            <a:r>
              <a:rPr lang="zh-CN" altLang="en-US" sz="5400" b="0" dirty="0">
                <a:solidFill>
                  <a:srgbClr val="FF0000"/>
                </a:solidFill>
              </a:rPr>
              <a:t>谢谢大家！</a:t>
            </a:r>
            <a:b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zh-CN" altLang="en-US" b="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1_Office 主题​​">
  <a:themeElements>
    <a:clrScheme name="自定义 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1498</Words>
  <Application>WPS 演示</Application>
  <PresentationFormat>全屏显示(4:3)</PresentationFormat>
  <Paragraphs>406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SimSun</vt:lpstr>
      <vt:lpstr>Wingdings</vt:lpstr>
      <vt:lpstr>Microsoft YaHei</vt:lpstr>
      <vt:lpstr>Calibri</vt:lpstr>
      <vt:lpstr>Wingdings 2</vt:lpstr>
      <vt:lpstr>SimHei</vt:lpstr>
      <vt:lpstr>方正正大黑简体</vt:lpstr>
      <vt:lpstr>Arial Unicode MS</vt:lpstr>
      <vt:lpstr>DengXian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谢谢大家！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雅朗五金(陈小姐)</cp:lastModifiedBy>
  <cp:revision>553</cp:revision>
  <dcterms:created xsi:type="dcterms:W3CDTF">2017-12-05T09:18:00Z</dcterms:created>
  <dcterms:modified xsi:type="dcterms:W3CDTF">2025-10-22T07:54:36Z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2052-12.1.0.23125</vt:lpwstr>
  </property>
  <property fmtid="{D5CDD505-2E9C-101B-9397-08002B2CF9AE}" pid="4" name="ICV">
    <vt:lpwstr>8187D7A8537244098E7D32DDDD70714C_13</vt:lpwstr>
  </property>
</Properties>
</file>